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37" d="100"/>
          <a:sy n="37" d="100"/>
        </p:scale>
        <p:origin x="14" y="4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2540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week we collide two ideas students think are unrelated: cancel culture (a social thing) and cybersecurity (a tech thing). The thread connecting them is their own digital footprint. Set the stakes early and keep it conversational.</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hook. Read the line slowly. Ask: how many of you have posted something at 13 or 14 you'd be embarrassed by now? Almost every hand goes up. That post may still exist. Cancellation isn't only for celebrities — students, athletes, and applicants get caught too.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both terms in plain language. Cancel culture = the social consequence. Cybersecurity here is broader than hackers — it's protecting YOUR information and reputation, sometimes called OPSEC or digital footprint management. The overlap is the student themselves.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map of the lesson. Three topics, one activity, one takeaway. Tell them the activity (Digital Time Capsule) is coming so they start thinking about their own feeds.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Digital archaeology = the practice of digging through someone's online history to find buried content. Anyone can do it with free tools and patience.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toolkit. Emphasize that none of this requires hacking — it's all public or semi-public. The reverse image search point surprises students: a single profile photo links your accounts together.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Sources: CareerBuilder employer surveys and Kaplan Test Prep admissions surveys. Round figures — the trend matters more than the decimal. The takeaway: being checked is normal now, not paranoid.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relevant case for this room. In 2017 Harvard rescinded admission offers to at least 10 incoming freshmen who shared offensive and violent memes in a private Facebook group chat for admitted students. Key point: it was 'private,' it was a joke to them, and it still ended their Harvard plans before classes began.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famous examples that show time is no shield. Kevin Hart stepped down from hosting the 2019 Oscars after old jokes from roughly 2009-2011 resurfaced. James Gunn was fired by Disney in 2018 over decade-old offensive tweets (later rehired). The pattern: you become notable, then people dig.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The core misconception students hold: that deleting something makes it gone. It doesn't.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five ways content survives deletion. The mental model to give them: the moment you hit 'post,' you've made copies you no longer control. Deleting your copy doesn't recall theirs.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Archive's Wayback Machine has archived hundreds of billions of web pages and keeps growing. Point: a free, public tool exists whose entire job is to remember the internet forever. Saving a page takes one click.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resurfacing pattern. Most posts are ignored at first. The danger arrives later — when you apply, get hired, run for something, or go viral. That's the trigger that makes people dig. The post didn't change; your visibility did.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Now the hopeful part — what you can actually do. But be honest: cleanup has limits, which we'll cover next.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Practical, do-it-tonight steps. Number 6 is the pro move: you can't always delete the bad, but you can publish good, real content (projects, achievements) that ranks higher and tells your story first.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limit. Cleanup helps with what's still under your control. It does nothing for content that's already been screenshotted, archived, or reshared. So the only true protection is upstream: the pause before you post. Introduce the grandma/college/boss test.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activity. Give them 8-10 minutes. They imagine opening a time capsule of their current feed in 5 years. Have them privately journal answers, then discuss as a class what 'future-proof' posting looks like. No phones required, but they can scroll their own feed if comfortable.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deliverable. Their Personal Brand Protection Plan — seven habits. Frame it as protecting an asset they're building, not just avoiding trouble. Have them pick the two they'll start this week.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plane. The internet has no undo button, but you have a pause button. Their reputation is something they're building right now, one post at a time. End by asking which two habits they chose.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fity.club/lists/u/university-acceptance-letter/"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4555622" cy="274320"/>
          </a:xfrm>
          <a:prstGeom prst="rect">
            <a:avLst/>
          </a:prstGeom>
          <a:noFill/>
          <a:ln/>
        </p:spPr>
        <p:txBody>
          <a:bodyPr wrap="square" lIns="0" tIns="0" rIns="0" bIns="0" rtlCol="0" anchor="t">
            <a:normAutofit/>
          </a:bodyPr>
          <a:lstStyle/>
          <a:p>
            <a:pPr marL="0" indent="0" algn="l">
              <a:buNone/>
            </a:pPr>
            <a:r>
              <a:rPr lang="en-US" sz="1650" b="1" kern="0" spc="363" dirty="0">
                <a:solidFill>
                  <a:srgbClr val="1B1A17"/>
                </a:solidFill>
                <a:latin typeface="Arial" pitchFamily="34" charset="0"/>
                <a:ea typeface="Arial" pitchFamily="34" charset="-122"/>
                <a:cs typeface="Arial" pitchFamily="34" charset="-120"/>
              </a:rPr>
              <a:t>WEEK 7 · DIGITAL CITIZENSHIP</a:t>
            </a:r>
            <a:endParaRPr lang="en-US" sz="1650" dirty="0"/>
          </a:p>
        </p:txBody>
      </p:sp>
      <p:sp>
        <p:nvSpPr>
          <p:cNvPr id="4" name="Text 2"/>
          <p:cNvSpPr/>
          <p:nvPr/>
        </p:nvSpPr>
        <p:spPr>
          <a:xfrm>
            <a:off x="13350835" y="857250"/>
            <a:ext cx="4278356"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363" dirty="0">
                <a:solidFill>
                  <a:srgbClr val="5D574C"/>
                </a:solidFill>
                <a:latin typeface="Arial" pitchFamily="34" charset="0"/>
                <a:ea typeface="Arial" pitchFamily="34" charset="-122"/>
                <a:cs typeface="Arial" pitchFamily="34" charset="-120"/>
              </a:rPr>
              <a:t>MEDIA &amp; DIGITAL LITERACY</a:t>
            </a:r>
            <a:endParaRPr lang="en-US" sz="1650" dirty="0"/>
          </a:p>
        </p:txBody>
      </p:sp>
      <p:sp>
        <p:nvSpPr>
          <p:cNvPr id="5" name="Text 3"/>
          <p:cNvSpPr/>
          <p:nvPr/>
        </p:nvSpPr>
        <p:spPr>
          <a:xfrm>
            <a:off x="1047750" y="3166110"/>
            <a:ext cx="17811750" cy="541020"/>
          </a:xfrm>
          <a:prstGeom prst="rect">
            <a:avLst/>
          </a:prstGeom>
          <a:noFill/>
          <a:ln/>
        </p:spPr>
        <p:txBody>
          <a:bodyPr wrap="square" lIns="25400" tIns="25400" rIns="25400" bIns="25400" rtlCol="0" anchor="t">
            <a:normAutofit lnSpcReduction="10000"/>
          </a:bodyPr>
          <a:lstStyle/>
          <a:p>
            <a:pPr marL="0" indent="0" algn="l">
              <a:buNone/>
            </a:pPr>
            <a:r>
              <a:rPr lang="en-US" sz="3450" i="1" dirty="0">
                <a:solidFill>
                  <a:srgbClr val="5D574C"/>
                </a:solidFill>
                <a:latin typeface="Georgia" pitchFamily="34" charset="0"/>
                <a:ea typeface="Georgia" pitchFamily="34" charset="-122"/>
                <a:cs typeface="Georgia" pitchFamily="34" charset="-120"/>
              </a:rPr>
              <a:t>A reality check for everyone with a phone —</a:t>
            </a:r>
            <a:endParaRPr lang="en-US" sz="3450" dirty="0"/>
          </a:p>
        </p:txBody>
      </p:sp>
      <p:sp>
        <p:nvSpPr>
          <p:cNvPr id="6" name="Text 4"/>
          <p:cNvSpPr/>
          <p:nvPr/>
        </p:nvSpPr>
        <p:spPr>
          <a:xfrm>
            <a:off x="1047750" y="3878580"/>
            <a:ext cx="16678275" cy="216408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9300" b="1" kern="0" spc="-186" dirty="0">
                <a:solidFill>
                  <a:srgbClr val="1B1A17"/>
                </a:solidFill>
                <a:latin typeface="Arial" pitchFamily="34" charset="0"/>
                <a:ea typeface="Arial" pitchFamily="34" charset="-122"/>
                <a:cs typeface="Arial" pitchFamily="34" charset="-120"/>
              </a:rPr>
              <a:t>Cancel Culture </a:t>
            </a:r>
          </a:p>
          <a:p>
            <a:pPr marL="0" indent="0" algn="l">
              <a:lnSpc>
                <a:spcPct val="90000"/>
              </a:lnSpc>
              <a:buNone/>
            </a:pPr>
            <a:r>
              <a:rPr lang="en-US" sz="9300" b="1" kern="0" spc="-186" dirty="0">
                <a:solidFill>
                  <a:srgbClr val="EE3526"/>
                </a:solidFill>
                <a:latin typeface="Arial" pitchFamily="34" charset="0"/>
                <a:ea typeface="Arial" pitchFamily="34" charset="-122"/>
                <a:cs typeface="Arial" pitchFamily="34" charset="-120"/>
              </a:rPr>
              <a:t>vs. </a:t>
            </a:r>
            <a:r>
              <a:rPr lang="en-US" sz="9300" b="1" kern="0" spc="-186" dirty="0">
                <a:solidFill>
                  <a:srgbClr val="1B1A17"/>
                </a:solidFill>
                <a:latin typeface="Arial" pitchFamily="34" charset="0"/>
                <a:ea typeface="Arial" pitchFamily="34" charset="-122"/>
                <a:cs typeface="Arial" pitchFamily="34" charset="-120"/>
              </a:rPr>
              <a:t>Cybersecurity</a:t>
            </a:r>
            <a:endParaRPr lang="en-US" sz="9300" dirty="0"/>
          </a:p>
        </p:txBody>
      </p:sp>
      <p:sp>
        <p:nvSpPr>
          <p:cNvPr id="7" name="Text 5"/>
          <p:cNvSpPr/>
          <p:nvPr/>
        </p:nvSpPr>
        <p:spPr>
          <a:xfrm>
            <a:off x="1047750" y="6347460"/>
            <a:ext cx="11576685" cy="979170"/>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5D574C"/>
                </a:solidFill>
                <a:latin typeface="Arial" pitchFamily="34" charset="0"/>
                <a:ea typeface="Arial" pitchFamily="34" charset="-122"/>
                <a:cs typeface="Arial" pitchFamily="34" charset="-120"/>
              </a:rPr>
              <a:t>Your old posts never really log off. This week: how your past gets dug up, why the internet won't forget, and how to protect your name.</a:t>
            </a:r>
            <a:endParaRPr lang="en-US" sz="2850" dirty="0"/>
          </a:p>
        </p:txBody>
      </p:sp>
      <p:sp>
        <p:nvSpPr>
          <p:cNvPr id="8" name="Shape 6"/>
          <p:cNvSpPr/>
          <p:nvPr/>
        </p:nvSpPr>
        <p:spPr>
          <a:xfrm>
            <a:off x="1047750" y="9353550"/>
            <a:ext cx="16192500" cy="76200"/>
          </a:xfrm>
          <a:prstGeom prst="rect">
            <a:avLst/>
          </a:prstGeom>
          <a:solidFill>
            <a:srgbClr val="1B1A17"/>
          </a:solidFill>
          <a:ln/>
        </p:spPr>
        <p:txBody>
          <a:bodyPr/>
          <a:lstStyle/>
          <a:p>
            <a:endParaRPr lang="en-GH"/>
          </a:p>
        </p:txBody>
      </p:sp>
      <p:pic>
        <p:nvPicPr>
          <p:cNvPr id="14" name="Picture 13">
            <a:extLst>
              <a:ext uri="{FF2B5EF4-FFF2-40B4-BE49-F238E27FC236}">
                <a16:creationId xmlns:a16="http://schemas.microsoft.com/office/drawing/2014/main" id="{64F1F0C7-45FF-03FD-6147-8F718A166ECB}"/>
              </a:ext>
            </a:extLst>
          </p:cNvPr>
          <p:cNvPicPr>
            <a:picLocks noChangeAspect="1"/>
          </p:cNvPicPr>
          <p:nvPr/>
        </p:nvPicPr>
        <p:blipFill>
          <a:blip r:embed="rId3"/>
          <a:stretch>
            <a:fillRect/>
          </a:stretch>
        </p:blipFill>
        <p:spPr>
          <a:xfrm>
            <a:off x="13478692" y="8069580"/>
            <a:ext cx="3761558" cy="102421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3526"/>
        </a:solidFill>
        <a:effectLst/>
      </p:bgPr>
    </p:bg>
    <p:spTree>
      <p:nvGrpSpPr>
        <p:cNvPr id="1" name=""/>
        <p:cNvGrpSpPr/>
        <p:nvPr/>
      </p:nvGrpSpPr>
      <p:grpSpPr>
        <a:xfrm>
          <a:off x="0" y="0"/>
          <a:ext cx="0" cy="0"/>
          <a:chOff x="0" y="0"/>
          <a:chExt cx="0" cy="0"/>
        </a:xfrm>
      </p:grpSpPr>
      <p:sp>
        <p:nvSpPr>
          <p:cNvPr id="2" name="Text 0"/>
          <p:cNvSpPr/>
          <p:nvPr/>
        </p:nvSpPr>
        <p:spPr>
          <a:xfrm>
            <a:off x="1047750" y="286893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363" dirty="0">
                <a:solidFill>
                  <a:srgbClr val="FFFFFF">
                    <a:alpha val="85000"/>
                  </a:srgbClr>
                </a:solidFill>
                <a:latin typeface="Arial" pitchFamily="34" charset="0"/>
                <a:ea typeface="Arial" pitchFamily="34" charset="-122"/>
                <a:cs typeface="Arial" pitchFamily="34" charset="-120"/>
              </a:rPr>
              <a:t>THE REALITY</a:t>
            </a:r>
            <a:endParaRPr lang="en-US" sz="1650" dirty="0"/>
          </a:p>
        </p:txBody>
      </p:sp>
      <p:sp>
        <p:nvSpPr>
          <p:cNvPr id="3" name="Text 1"/>
          <p:cNvSpPr/>
          <p:nvPr/>
        </p:nvSpPr>
        <p:spPr>
          <a:xfrm>
            <a:off x="1047750" y="3493770"/>
            <a:ext cx="14716125" cy="2667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6900" b="1" kern="0" spc="-138" dirty="0">
                <a:solidFill>
                  <a:srgbClr val="FFFFFF"/>
                </a:solidFill>
                <a:latin typeface="Arial" pitchFamily="34" charset="0"/>
                <a:ea typeface="Arial" pitchFamily="34" charset="-122"/>
                <a:cs typeface="Arial" pitchFamily="34" charset="-120"/>
              </a:rPr>
              <a:t>A post you forgot about can get you suspended, rejected, or fired — years after you typed it.</a:t>
            </a:r>
            <a:endParaRPr lang="en-US" sz="6900" dirty="0"/>
          </a:p>
        </p:txBody>
      </p:sp>
      <p:sp>
        <p:nvSpPr>
          <p:cNvPr id="4" name="Shape 2"/>
          <p:cNvSpPr/>
          <p:nvPr/>
        </p:nvSpPr>
        <p:spPr>
          <a:xfrm>
            <a:off x="1047750" y="6694170"/>
            <a:ext cx="1898333" cy="723900"/>
          </a:xfrm>
          <a:prstGeom prst="rect">
            <a:avLst/>
          </a:prstGeom>
          <a:ln w="15240">
            <a:solidFill>
              <a:srgbClr val="FFFFFF">
                <a:alpha val="80000"/>
              </a:srgbClr>
            </a:solidFill>
            <a:prstDash val="solid"/>
          </a:ln>
        </p:spPr>
        <p:txBody>
          <a:bodyPr/>
          <a:lstStyle/>
          <a:p>
            <a:endParaRPr lang="en-GH"/>
          </a:p>
        </p:txBody>
      </p:sp>
      <p:sp>
        <p:nvSpPr>
          <p:cNvPr id="5" name="Text 3"/>
          <p:cNvSpPr/>
          <p:nvPr/>
        </p:nvSpPr>
        <p:spPr>
          <a:xfrm>
            <a:off x="1283970" y="6951556"/>
            <a:ext cx="1597343" cy="464820"/>
          </a:xfrm>
          <a:prstGeom prst="rect">
            <a:avLst/>
          </a:prstGeom>
          <a:noFill/>
          <a:ln/>
        </p:spPr>
        <p:txBody>
          <a:bodyPr wrap="square" lIns="25400" tIns="25400" rIns="25400" bIns="25400" rtlCol="0" anchor="t">
            <a:normAutofit fontScale="77500" lnSpcReduction="20000"/>
          </a:bodyPr>
          <a:lstStyle/>
          <a:p>
            <a:pPr marL="0" indent="0" algn="l">
              <a:buNone/>
            </a:pPr>
            <a:r>
              <a:rPr lang="en-US" sz="2250" kern="0" spc="90" dirty="0">
                <a:solidFill>
                  <a:srgbClr val="FFFFFF"/>
                </a:solidFill>
                <a:latin typeface="Arial" pitchFamily="34" charset="0"/>
                <a:ea typeface="Arial" pitchFamily="34" charset="-122"/>
                <a:cs typeface="Arial" pitchFamily="34" charset="-120"/>
              </a:rPr>
              <a:t>SUSPENDED</a:t>
            </a:r>
            <a:endParaRPr lang="en-US" sz="2250" dirty="0"/>
          </a:p>
        </p:txBody>
      </p:sp>
      <p:sp>
        <p:nvSpPr>
          <p:cNvPr id="6" name="Shape 4"/>
          <p:cNvSpPr/>
          <p:nvPr/>
        </p:nvSpPr>
        <p:spPr>
          <a:xfrm>
            <a:off x="3117533" y="6694170"/>
            <a:ext cx="1705213" cy="723900"/>
          </a:xfrm>
          <a:prstGeom prst="rect">
            <a:avLst/>
          </a:prstGeom>
          <a:ln w="15240">
            <a:solidFill>
              <a:srgbClr val="FFFFFF">
                <a:alpha val="80000"/>
              </a:srgbClr>
            </a:solidFill>
            <a:prstDash val="solid"/>
          </a:ln>
        </p:spPr>
        <p:txBody>
          <a:bodyPr/>
          <a:lstStyle/>
          <a:p>
            <a:endParaRPr lang="en-GH"/>
          </a:p>
        </p:txBody>
      </p:sp>
      <p:sp>
        <p:nvSpPr>
          <p:cNvPr id="7" name="Text 5"/>
          <p:cNvSpPr/>
          <p:nvPr/>
        </p:nvSpPr>
        <p:spPr>
          <a:xfrm>
            <a:off x="3247072" y="6842760"/>
            <a:ext cx="1575673" cy="575310"/>
          </a:xfrm>
          <a:prstGeom prst="rect">
            <a:avLst/>
          </a:prstGeom>
          <a:noFill/>
          <a:ln/>
        </p:spPr>
        <p:txBody>
          <a:bodyPr wrap="square" lIns="25400" tIns="25400" rIns="25400" bIns="25400" rtlCol="0" anchor="t">
            <a:normAutofit fontScale="92500"/>
          </a:bodyPr>
          <a:lstStyle/>
          <a:p>
            <a:pPr marL="0" indent="0" algn="l">
              <a:buNone/>
            </a:pPr>
            <a:r>
              <a:rPr lang="en-US" sz="2250" kern="0" spc="90" dirty="0">
                <a:solidFill>
                  <a:srgbClr val="FFFFFF"/>
                </a:solidFill>
                <a:latin typeface="Arial" pitchFamily="34" charset="0"/>
                <a:ea typeface="Arial" pitchFamily="34" charset="-122"/>
                <a:cs typeface="Arial" pitchFamily="34" charset="-120"/>
              </a:rPr>
              <a:t>REJECTED</a:t>
            </a:r>
            <a:endParaRPr lang="en-US" sz="2250" dirty="0"/>
          </a:p>
        </p:txBody>
      </p:sp>
      <p:sp>
        <p:nvSpPr>
          <p:cNvPr id="8" name="Shape 6"/>
          <p:cNvSpPr/>
          <p:nvPr/>
        </p:nvSpPr>
        <p:spPr>
          <a:xfrm>
            <a:off x="4994196" y="6694170"/>
            <a:ext cx="1232654" cy="723900"/>
          </a:xfrm>
          <a:prstGeom prst="rect">
            <a:avLst/>
          </a:prstGeom>
          <a:ln w="15240">
            <a:solidFill>
              <a:srgbClr val="FFFFFF">
                <a:alpha val="80000"/>
              </a:srgbClr>
            </a:solidFill>
            <a:prstDash val="solid"/>
          </a:ln>
        </p:spPr>
        <p:txBody>
          <a:bodyPr/>
          <a:lstStyle/>
          <a:p>
            <a:endParaRPr lang="en-GH"/>
          </a:p>
        </p:txBody>
      </p:sp>
      <p:sp>
        <p:nvSpPr>
          <p:cNvPr id="9" name="Text 7"/>
          <p:cNvSpPr/>
          <p:nvPr/>
        </p:nvSpPr>
        <p:spPr>
          <a:xfrm>
            <a:off x="5295185" y="6967248"/>
            <a:ext cx="825395" cy="464820"/>
          </a:xfrm>
          <a:prstGeom prst="rect">
            <a:avLst/>
          </a:prstGeom>
          <a:noFill/>
          <a:ln/>
        </p:spPr>
        <p:txBody>
          <a:bodyPr wrap="square" lIns="25400" tIns="25400" rIns="25400" bIns="25400" rtlCol="0" anchor="t">
            <a:normAutofit fontScale="77500" lnSpcReduction="20000"/>
          </a:bodyPr>
          <a:lstStyle/>
          <a:p>
            <a:pPr marL="0" indent="0" algn="l">
              <a:buNone/>
            </a:pPr>
            <a:r>
              <a:rPr lang="en-US" sz="2250" kern="0" spc="90" dirty="0">
                <a:solidFill>
                  <a:srgbClr val="FFFFFF"/>
                </a:solidFill>
                <a:latin typeface="Arial" pitchFamily="34" charset="0"/>
                <a:ea typeface="Arial" pitchFamily="34" charset="-122"/>
                <a:cs typeface="Arial" pitchFamily="34" charset="-120"/>
              </a:rPr>
              <a:t>FIRED</a:t>
            </a:r>
            <a:endParaRPr lang="en-US" sz="2250" dirty="0"/>
          </a:p>
        </p:txBody>
      </p:sp>
      <p:pic>
        <p:nvPicPr>
          <p:cNvPr id="10" name="Picture 9">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606585" y="8671983"/>
            <a:ext cx="763058" cy="1025149"/>
          </a:xfrm>
          <a:prstGeom prst="rect">
            <a:avLst/>
          </a:prstGeom>
        </p:spPr>
      </p:pic>
      <p:pic>
        <p:nvPicPr>
          <p:cNvPr id="11" name="Picture 10">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506451" y="8703366"/>
            <a:ext cx="2858578" cy="9564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4971598"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TWO WORDS, ONE TARGET — YOU</a:t>
            </a:r>
            <a:endParaRPr lang="en-US" sz="1650" dirty="0"/>
          </a:p>
        </p:txBody>
      </p:sp>
      <p:sp>
        <p:nvSpPr>
          <p:cNvPr id="4" name="Shape 2"/>
          <p:cNvSpPr/>
          <p:nvPr/>
        </p:nvSpPr>
        <p:spPr>
          <a:xfrm>
            <a:off x="1047750" y="1539240"/>
            <a:ext cx="7762875" cy="53340"/>
          </a:xfrm>
          <a:prstGeom prst="rect">
            <a:avLst/>
          </a:prstGeom>
          <a:solidFill>
            <a:srgbClr val="1B1A17"/>
          </a:solidFill>
          <a:ln/>
        </p:spPr>
        <p:txBody>
          <a:bodyPr/>
          <a:lstStyle/>
          <a:p>
            <a:endParaRPr lang="en-GH"/>
          </a:p>
        </p:txBody>
      </p:sp>
      <p:sp>
        <p:nvSpPr>
          <p:cNvPr id="5" name="Text 3"/>
          <p:cNvSpPr/>
          <p:nvPr/>
        </p:nvSpPr>
        <p:spPr>
          <a:xfrm>
            <a:off x="1047750" y="1878330"/>
            <a:ext cx="8539163" cy="624840"/>
          </a:xfrm>
          <a:prstGeom prst="rect">
            <a:avLst/>
          </a:prstGeom>
          <a:noFill/>
          <a:ln/>
        </p:spPr>
        <p:txBody>
          <a:bodyPr wrap="square" lIns="25400" tIns="25400" rIns="25400" bIns="25400" rtlCol="0" anchor="t">
            <a:normAutofit lnSpcReduction="10000"/>
          </a:bodyPr>
          <a:lstStyle/>
          <a:p>
            <a:pPr marL="0" indent="0" algn="l">
              <a:buNone/>
            </a:pPr>
            <a:r>
              <a:rPr lang="en-US" sz="4050" b="1" kern="0" spc="-40" dirty="0">
                <a:solidFill>
                  <a:srgbClr val="1B1A17"/>
                </a:solidFill>
                <a:latin typeface="Arial" pitchFamily="34" charset="0"/>
                <a:ea typeface="Arial" pitchFamily="34" charset="-122"/>
                <a:cs typeface="Arial" pitchFamily="34" charset="-120"/>
              </a:rPr>
              <a:t>Cancel Culture</a:t>
            </a:r>
            <a:endParaRPr lang="en-US" sz="4050" dirty="0"/>
          </a:p>
        </p:txBody>
      </p:sp>
      <p:sp>
        <p:nvSpPr>
          <p:cNvPr id="6" name="Text 4"/>
          <p:cNvSpPr/>
          <p:nvPr/>
        </p:nvSpPr>
        <p:spPr>
          <a:xfrm>
            <a:off x="1047750" y="2636520"/>
            <a:ext cx="7995761" cy="174498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The mass withdrawal of support — and pile-on of public criticism — when someone's words or actions resurface and are judged offensive. Consequences range from lost followers to lost jobs, scholarships, and admissions.</a:t>
            </a:r>
            <a:endParaRPr lang="en-US" sz="2400" dirty="0"/>
          </a:p>
        </p:txBody>
      </p:sp>
      <p:sp>
        <p:nvSpPr>
          <p:cNvPr id="7" name="Shape 5"/>
          <p:cNvSpPr/>
          <p:nvPr/>
        </p:nvSpPr>
        <p:spPr>
          <a:xfrm>
            <a:off x="9477375" y="1539240"/>
            <a:ext cx="7762875" cy="53340"/>
          </a:xfrm>
          <a:prstGeom prst="rect">
            <a:avLst/>
          </a:prstGeom>
          <a:solidFill>
            <a:srgbClr val="EE3526"/>
          </a:solidFill>
          <a:ln/>
        </p:spPr>
        <p:txBody>
          <a:bodyPr/>
          <a:lstStyle/>
          <a:p>
            <a:endParaRPr lang="en-GH"/>
          </a:p>
        </p:txBody>
      </p:sp>
      <p:sp>
        <p:nvSpPr>
          <p:cNvPr id="8" name="Text 6"/>
          <p:cNvSpPr/>
          <p:nvPr/>
        </p:nvSpPr>
        <p:spPr>
          <a:xfrm>
            <a:off x="9477375" y="1878330"/>
            <a:ext cx="8539163" cy="624840"/>
          </a:xfrm>
          <a:prstGeom prst="rect">
            <a:avLst/>
          </a:prstGeom>
          <a:noFill/>
          <a:ln/>
        </p:spPr>
        <p:txBody>
          <a:bodyPr wrap="square" lIns="25400" tIns="25400" rIns="25400" bIns="25400" rtlCol="0" anchor="t">
            <a:normAutofit lnSpcReduction="10000"/>
          </a:bodyPr>
          <a:lstStyle/>
          <a:p>
            <a:pPr marL="0" indent="0" algn="l">
              <a:buNone/>
            </a:pPr>
            <a:r>
              <a:rPr lang="en-US" sz="4050" b="1" kern="0" spc="-40" dirty="0">
                <a:solidFill>
                  <a:srgbClr val="EE3526"/>
                </a:solidFill>
                <a:latin typeface="Arial" pitchFamily="34" charset="0"/>
                <a:ea typeface="Arial" pitchFamily="34" charset="-122"/>
                <a:cs typeface="Arial" pitchFamily="34" charset="-120"/>
              </a:rPr>
              <a:t>Cybersecurity</a:t>
            </a:r>
            <a:endParaRPr lang="en-US" sz="4050" dirty="0"/>
          </a:p>
        </p:txBody>
      </p:sp>
      <p:sp>
        <p:nvSpPr>
          <p:cNvPr id="9" name="Text 7"/>
          <p:cNvSpPr/>
          <p:nvPr/>
        </p:nvSpPr>
        <p:spPr>
          <a:xfrm>
            <a:off x="9477375" y="2636520"/>
            <a:ext cx="7995761" cy="17526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Not just stopping hackers. It's protecting </a:t>
            </a:r>
            <a:r>
              <a:rPr lang="en-US" sz="2400" i="1" dirty="0">
                <a:solidFill>
                  <a:srgbClr val="5D574C"/>
                </a:solidFill>
                <a:latin typeface="Arial" pitchFamily="34" charset="0"/>
                <a:ea typeface="Arial" pitchFamily="34" charset="-122"/>
                <a:cs typeface="Arial" pitchFamily="34" charset="-120"/>
              </a:rPr>
              <a:t>your </a:t>
            </a:r>
            <a:r>
              <a:rPr lang="en-US" sz="2400" dirty="0">
                <a:solidFill>
                  <a:srgbClr val="5D574C"/>
                </a:solidFill>
                <a:latin typeface="Arial" pitchFamily="34" charset="0"/>
                <a:ea typeface="Arial" pitchFamily="34" charset="-122"/>
                <a:cs typeface="Arial" pitchFamily="34" charset="-120"/>
              </a:rPr>
              <a:t>information and reputation — controlling what exists about you online, who can see it, and what it says. Your digital footprint is an asset worth defending.</a:t>
            </a:r>
            <a:endParaRPr lang="en-US" sz="2400" dirty="0"/>
          </a:p>
        </p:txBody>
      </p:sp>
      <p:sp>
        <p:nvSpPr>
          <p:cNvPr id="10" name="Text 8"/>
          <p:cNvSpPr/>
          <p:nvPr/>
        </p:nvSpPr>
        <p:spPr>
          <a:xfrm>
            <a:off x="1047750" y="8860155"/>
            <a:ext cx="15716250" cy="607695"/>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3450" i="1" dirty="0">
                <a:solidFill>
                  <a:srgbClr val="1B1A17"/>
                </a:solidFill>
                <a:latin typeface="Georgia" pitchFamily="34" charset="0"/>
                <a:ea typeface="Georgia" pitchFamily="34" charset="-122"/>
                <a:cs typeface="Georgia" pitchFamily="34" charset="-120"/>
              </a:rPr>
              <a:t>The overlap between them is a single person: </a:t>
            </a:r>
            <a:r>
              <a:rPr lang="en-US" sz="3450" b="1" dirty="0">
                <a:solidFill>
                  <a:srgbClr val="1B1A17"/>
                </a:solidFill>
                <a:highlight>
                  <a:srgbClr val="F6B300"/>
                </a:highlight>
                <a:latin typeface="Arial" pitchFamily="34" charset="0"/>
                <a:ea typeface="Arial" pitchFamily="34" charset="-122"/>
                <a:cs typeface="Arial" pitchFamily="34" charset="-120"/>
              </a:rPr>
              <a:t>you</a:t>
            </a:r>
            <a:r>
              <a:rPr lang="en-US" sz="3450" i="1" dirty="0">
                <a:solidFill>
                  <a:srgbClr val="1B1A17"/>
                </a:solidFill>
                <a:latin typeface="Georgia" pitchFamily="34" charset="0"/>
                <a:ea typeface="Georgia" pitchFamily="34" charset="-122"/>
                <a:cs typeface="Georgia" pitchFamily="34" charset="-120"/>
              </a:rPr>
              <a:t>.</a:t>
            </a:r>
            <a:endParaRPr lang="en-US" sz="3450" dirty="0"/>
          </a:p>
        </p:txBody>
      </p:sp>
      <p:pic>
        <p:nvPicPr>
          <p:cNvPr id="11" name="Picture 10">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714692" y="8480046"/>
            <a:ext cx="763058" cy="1025149"/>
          </a:xfrm>
          <a:prstGeom prst="rect">
            <a:avLst/>
          </a:prstGeom>
        </p:spPr>
      </p:pic>
      <p:pic>
        <p:nvPicPr>
          <p:cNvPr id="12" name="Picture 11">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614558" y="8511429"/>
            <a:ext cx="2858578" cy="95642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2EA"/>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2883747"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WHAT WE'LL COVER</a:t>
            </a:r>
            <a:endParaRPr lang="en-US" sz="1650" dirty="0"/>
          </a:p>
        </p:txBody>
      </p:sp>
      <p:sp>
        <p:nvSpPr>
          <p:cNvPr id="4" name="Shape 2"/>
          <p:cNvSpPr/>
          <p:nvPr/>
        </p:nvSpPr>
        <p:spPr>
          <a:xfrm>
            <a:off x="1047750" y="1577340"/>
            <a:ext cx="16192500" cy="15240"/>
          </a:xfrm>
          <a:prstGeom prst="rect">
            <a:avLst/>
          </a:prstGeom>
          <a:solidFill>
            <a:srgbClr val="E2DCCF"/>
          </a:solidFill>
          <a:ln/>
        </p:spPr>
        <p:txBody>
          <a:bodyPr/>
          <a:lstStyle/>
          <a:p>
            <a:endParaRPr lang="en-GH"/>
          </a:p>
        </p:txBody>
      </p:sp>
      <p:sp>
        <p:nvSpPr>
          <p:cNvPr id="5" name="Text 3"/>
          <p:cNvSpPr/>
          <p:nvPr/>
        </p:nvSpPr>
        <p:spPr>
          <a:xfrm>
            <a:off x="1047750" y="1878330"/>
            <a:ext cx="1219200" cy="952500"/>
          </a:xfrm>
          <a:prstGeom prst="rect">
            <a:avLst/>
          </a:prstGeom>
          <a:noFill/>
          <a:ln/>
        </p:spPr>
        <p:txBody>
          <a:bodyPr wrap="square" lIns="25400" tIns="25400" rIns="25400" bIns="25400" rtlCol="0" anchor="t">
            <a:normAutofit/>
          </a:bodyPr>
          <a:lstStyle/>
          <a:p>
            <a:pPr marL="0" indent="0" algn="l">
              <a:buNone/>
            </a:pPr>
            <a:r>
              <a:rPr lang="en-US" sz="4800" dirty="0">
                <a:solidFill>
                  <a:srgbClr val="EE3526"/>
                </a:solidFill>
                <a:latin typeface="Arial" pitchFamily="34" charset="0"/>
                <a:ea typeface="Arial" pitchFamily="34" charset="-122"/>
                <a:cs typeface="Arial" pitchFamily="34" charset="-120"/>
              </a:rPr>
              <a:t>01</a:t>
            </a:r>
            <a:endParaRPr lang="en-US" sz="4800" dirty="0"/>
          </a:p>
        </p:txBody>
      </p:sp>
      <p:sp>
        <p:nvSpPr>
          <p:cNvPr id="6" name="Text 4"/>
          <p:cNvSpPr/>
          <p:nvPr/>
        </p:nvSpPr>
        <p:spPr>
          <a:xfrm>
            <a:off x="2476500" y="2084070"/>
            <a:ext cx="12153900" cy="54102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1B1A17"/>
                </a:solidFill>
                <a:latin typeface="Arial" pitchFamily="34" charset="0"/>
                <a:ea typeface="Arial" pitchFamily="34" charset="-122"/>
                <a:cs typeface="Arial" pitchFamily="34" charset="-120"/>
              </a:rPr>
              <a:t>Digital Archaeology</a:t>
            </a:r>
            <a:endParaRPr lang="en-US" sz="3450" dirty="0"/>
          </a:p>
        </p:txBody>
      </p:sp>
      <p:sp>
        <p:nvSpPr>
          <p:cNvPr id="7" name="Text 5"/>
          <p:cNvSpPr/>
          <p:nvPr/>
        </p:nvSpPr>
        <p:spPr>
          <a:xfrm>
            <a:off x="13811250" y="2205990"/>
            <a:ext cx="377190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How people dig up your past</a:t>
            </a:r>
            <a:endParaRPr lang="en-US" sz="1875" dirty="0"/>
          </a:p>
        </p:txBody>
      </p:sp>
      <p:sp>
        <p:nvSpPr>
          <p:cNvPr id="8" name="Shape 6"/>
          <p:cNvSpPr/>
          <p:nvPr/>
        </p:nvSpPr>
        <p:spPr>
          <a:xfrm>
            <a:off x="1047750" y="3078480"/>
            <a:ext cx="16192500" cy="15240"/>
          </a:xfrm>
          <a:prstGeom prst="rect">
            <a:avLst/>
          </a:prstGeom>
          <a:solidFill>
            <a:srgbClr val="E2DCCF"/>
          </a:solidFill>
          <a:ln/>
        </p:spPr>
        <p:txBody>
          <a:bodyPr/>
          <a:lstStyle/>
          <a:p>
            <a:endParaRPr lang="en-GH"/>
          </a:p>
        </p:txBody>
      </p:sp>
      <p:sp>
        <p:nvSpPr>
          <p:cNvPr id="9" name="Text 7"/>
          <p:cNvSpPr/>
          <p:nvPr/>
        </p:nvSpPr>
        <p:spPr>
          <a:xfrm>
            <a:off x="1047750" y="3379470"/>
            <a:ext cx="1219200" cy="952500"/>
          </a:xfrm>
          <a:prstGeom prst="rect">
            <a:avLst/>
          </a:prstGeom>
          <a:noFill/>
          <a:ln/>
        </p:spPr>
        <p:txBody>
          <a:bodyPr wrap="square" lIns="25400" tIns="25400" rIns="25400" bIns="25400" rtlCol="0" anchor="t">
            <a:normAutofit/>
          </a:bodyPr>
          <a:lstStyle/>
          <a:p>
            <a:pPr marL="0" indent="0" algn="l">
              <a:buNone/>
            </a:pPr>
            <a:r>
              <a:rPr lang="en-US" sz="4800" dirty="0">
                <a:solidFill>
                  <a:srgbClr val="EE3526"/>
                </a:solidFill>
                <a:latin typeface="Arial" pitchFamily="34" charset="0"/>
                <a:ea typeface="Arial" pitchFamily="34" charset="-122"/>
                <a:cs typeface="Arial" pitchFamily="34" charset="-120"/>
              </a:rPr>
              <a:t>02</a:t>
            </a:r>
            <a:endParaRPr lang="en-US" sz="4800" dirty="0"/>
          </a:p>
        </p:txBody>
      </p:sp>
      <p:sp>
        <p:nvSpPr>
          <p:cNvPr id="10" name="Text 8"/>
          <p:cNvSpPr/>
          <p:nvPr/>
        </p:nvSpPr>
        <p:spPr>
          <a:xfrm>
            <a:off x="2476500" y="3585210"/>
            <a:ext cx="12153900" cy="54102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1B1A17"/>
                </a:solidFill>
                <a:latin typeface="Arial" pitchFamily="34" charset="0"/>
                <a:ea typeface="Arial" pitchFamily="34" charset="-122"/>
                <a:cs typeface="Arial" pitchFamily="34" charset="-120"/>
              </a:rPr>
              <a:t>The Permanence of the Internet</a:t>
            </a:r>
            <a:endParaRPr lang="en-US" sz="3450" dirty="0"/>
          </a:p>
        </p:txBody>
      </p:sp>
      <p:sp>
        <p:nvSpPr>
          <p:cNvPr id="11" name="Text 9"/>
          <p:cNvSpPr/>
          <p:nvPr/>
        </p:nvSpPr>
        <p:spPr>
          <a:xfrm>
            <a:off x="13811250" y="3707130"/>
            <a:ext cx="377190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Why nothing ever fully deletes</a:t>
            </a:r>
            <a:endParaRPr lang="en-US" sz="1875" dirty="0"/>
          </a:p>
        </p:txBody>
      </p:sp>
      <p:sp>
        <p:nvSpPr>
          <p:cNvPr id="12" name="Shape 10"/>
          <p:cNvSpPr/>
          <p:nvPr/>
        </p:nvSpPr>
        <p:spPr>
          <a:xfrm>
            <a:off x="1047750" y="6080760"/>
            <a:ext cx="16192500" cy="15240"/>
          </a:xfrm>
          <a:prstGeom prst="rect">
            <a:avLst/>
          </a:prstGeom>
          <a:solidFill>
            <a:srgbClr val="E2DCCF"/>
          </a:solidFill>
          <a:ln/>
        </p:spPr>
        <p:txBody>
          <a:bodyPr/>
          <a:lstStyle/>
          <a:p>
            <a:endParaRPr lang="en-GH"/>
          </a:p>
        </p:txBody>
      </p:sp>
      <p:sp>
        <p:nvSpPr>
          <p:cNvPr id="13" name="Shape 11"/>
          <p:cNvSpPr/>
          <p:nvPr/>
        </p:nvSpPr>
        <p:spPr>
          <a:xfrm>
            <a:off x="1047750" y="4579620"/>
            <a:ext cx="16192500" cy="15240"/>
          </a:xfrm>
          <a:prstGeom prst="rect">
            <a:avLst/>
          </a:prstGeom>
          <a:solidFill>
            <a:srgbClr val="E2DCCF"/>
          </a:solidFill>
          <a:ln/>
        </p:spPr>
        <p:txBody>
          <a:bodyPr/>
          <a:lstStyle/>
          <a:p>
            <a:endParaRPr lang="en-GH"/>
          </a:p>
        </p:txBody>
      </p:sp>
      <p:sp>
        <p:nvSpPr>
          <p:cNvPr id="14" name="Text 12"/>
          <p:cNvSpPr/>
          <p:nvPr/>
        </p:nvSpPr>
        <p:spPr>
          <a:xfrm>
            <a:off x="1047750" y="4880610"/>
            <a:ext cx="1219200" cy="952500"/>
          </a:xfrm>
          <a:prstGeom prst="rect">
            <a:avLst/>
          </a:prstGeom>
          <a:noFill/>
          <a:ln/>
        </p:spPr>
        <p:txBody>
          <a:bodyPr wrap="square" lIns="25400" tIns="25400" rIns="25400" bIns="25400" rtlCol="0" anchor="t">
            <a:normAutofit/>
          </a:bodyPr>
          <a:lstStyle/>
          <a:p>
            <a:pPr marL="0" indent="0" algn="l">
              <a:buNone/>
            </a:pPr>
            <a:r>
              <a:rPr lang="en-US" sz="4800" dirty="0">
                <a:solidFill>
                  <a:srgbClr val="EE3526"/>
                </a:solidFill>
                <a:latin typeface="Arial" pitchFamily="34" charset="0"/>
                <a:ea typeface="Arial" pitchFamily="34" charset="-122"/>
                <a:cs typeface="Arial" pitchFamily="34" charset="-120"/>
              </a:rPr>
              <a:t>03</a:t>
            </a:r>
            <a:endParaRPr lang="en-US" sz="4800" dirty="0"/>
          </a:p>
        </p:txBody>
      </p:sp>
      <p:sp>
        <p:nvSpPr>
          <p:cNvPr id="15" name="Text 13"/>
          <p:cNvSpPr/>
          <p:nvPr/>
        </p:nvSpPr>
        <p:spPr>
          <a:xfrm>
            <a:off x="2476500" y="5086350"/>
            <a:ext cx="12153900" cy="54102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1B1A17"/>
                </a:solidFill>
                <a:latin typeface="Arial" pitchFamily="34" charset="0"/>
                <a:ea typeface="Arial" pitchFamily="34" charset="-122"/>
                <a:cs typeface="Arial" pitchFamily="34" charset="-120"/>
              </a:rPr>
              <a:t>Cleaning Up</a:t>
            </a:r>
            <a:endParaRPr lang="en-US" sz="3450" dirty="0"/>
          </a:p>
        </p:txBody>
      </p:sp>
      <p:sp>
        <p:nvSpPr>
          <p:cNvPr id="16" name="Text 14"/>
          <p:cNvSpPr/>
          <p:nvPr/>
        </p:nvSpPr>
        <p:spPr>
          <a:xfrm>
            <a:off x="13811250" y="5078730"/>
            <a:ext cx="3531870" cy="55626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How to fix it — and when it's too late</a:t>
            </a:r>
            <a:endParaRPr lang="en-US" sz="1875" dirty="0"/>
          </a:p>
        </p:txBody>
      </p:sp>
      <p:sp>
        <p:nvSpPr>
          <p:cNvPr id="17" name="Text 15"/>
          <p:cNvSpPr/>
          <p:nvPr/>
        </p:nvSpPr>
        <p:spPr>
          <a:xfrm>
            <a:off x="1047750" y="8942070"/>
            <a:ext cx="345996" cy="525780"/>
          </a:xfrm>
          <a:prstGeom prst="rect">
            <a:avLst/>
          </a:prstGeom>
          <a:noFill/>
          <a:ln/>
        </p:spPr>
        <p:txBody>
          <a:bodyPr wrap="square" lIns="25400" tIns="25400" rIns="25400" bIns="25400" rtlCol="0" anchor="t">
            <a:normAutofit/>
          </a:bodyPr>
          <a:lstStyle/>
          <a:p>
            <a:pPr marL="0" indent="0" algn="l">
              <a:buNone/>
            </a:pPr>
            <a:r>
              <a:rPr lang="en-US" sz="2550" dirty="0">
                <a:solidFill>
                  <a:srgbClr val="2454E6"/>
                </a:solidFill>
                <a:latin typeface="Arial" pitchFamily="34" charset="0"/>
                <a:ea typeface="Arial" pitchFamily="34" charset="-122"/>
                <a:cs typeface="Arial" pitchFamily="34" charset="-120"/>
              </a:rPr>
              <a:t>★</a:t>
            </a:r>
            <a:endParaRPr lang="en-US" sz="2550" dirty="0"/>
          </a:p>
        </p:txBody>
      </p:sp>
      <p:sp>
        <p:nvSpPr>
          <p:cNvPr id="18" name="Text 16"/>
          <p:cNvSpPr/>
          <p:nvPr/>
        </p:nvSpPr>
        <p:spPr>
          <a:xfrm>
            <a:off x="1450896" y="9048750"/>
            <a:ext cx="896541" cy="312420"/>
          </a:xfrm>
          <a:prstGeom prst="rect">
            <a:avLst/>
          </a:prstGeom>
          <a:noFill/>
          <a:ln/>
        </p:spPr>
        <p:txBody>
          <a:bodyPr wrap="square" lIns="25400" tIns="25400" rIns="25400" bIns="25400" rtlCol="0" anchor="t">
            <a:normAutofit fontScale="85000" lnSpcReduction="10000"/>
          </a:bodyPr>
          <a:lstStyle/>
          <a:p>
            <a:pPr marL="0" indent="0" algn="l">
              <a:buNone/>
            </a:pPr>
            <a:r>
              <a:rPr lang="en-US" sz="1875" b="1" dirty="0">
                <a:solidFill>
                  <a:srgbClr val="1B1A17"/>
                </a:solidFill>
                <a:latin typeface="Arial" pitchFamily="34" charset="0"/>
                <a:ea typeface="Arial" pitchFamily="34" charset="-122"/>
                <a:cs typeface="Arial" pitchFamily="34" charset="-120"/>
              </a:rPr>
              <a:t>Activity:</a:t>
            </a:r>
            <a:endParaRPr lang="en-US" sz="1875" dirty="0"/>
          </a:p>
        </p:txBody>
      </p:sp>
      <p:sp>
        <p:nvSpPr>
          <p:cNvPr id="19" name="Text 17"/>
          <p:cNvSpPr/>
          <p:nvPr/>
        </p:nvSpPr>
        <p:spPr>
          <a:xfrm>
            <a:off x="2404586" y="9056370"/>
            <a:ext cx="2254806" cy="297180"/>
          </a:xfrm>
          <a:prstGeom prst="rect">
            <a:avLst/>
          </a:prstGeom>
          <a:noFill/>
          <a:ln/>
        </p:spPr>
        <p:txBody>
          <a:bodyPr wrap="square" lIns="0" tIns="0" rIns="0" bIns="0" rtlCol="0" anchor="t">
            <a:normAutofit/>
          </a:bodyPr>
          <a:lstStyle/>
          <a:p>
            <a:pPr marL="0" indent="0" algn="l">
              <a:buNone/>
            </a:pPr>
            <a:r>
              <a:rPr lang="en-US" sz="1875" dirty="0">
                <a:solidFill>
                  <a:srgbClr val="1B1A17"/>
                </a:solidFill>
                <a:latin typeface="Arial" pitchFamily="34" charset="0"/>
                <a:ea typeface="Arial" pitchFamily="34" charset="-122"/>
                <a:cs typeface="Arial" pitchFamily="34" charset="-120"/>
              </a:rPr>
              <a:t>Digital Time Capsule</a:t>
            </a:r>
            <a:endParaRPr lang="en-US" sz="1875" dirty="0"/>
          </a:p>
        </p:txBody>
      </p:sp>
      <p:sp>
        <p:nvSpPr>
          <p:cNvPr id="20" name="Text 18"/>
          <p:cNvSpPr/>
          <p:nvPr/>
        </p:nvSpPr>
        <p:spPr>
          <a:xfrm>
            <a:off x="5059442" y="8942070"/>
            <a:ext cx="34682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2454E6"/>
                </a:solidFill>
                <a:latin typeface="Arial" pitchFamily="34" charset="0"/>
                <a:ea typeface="Arial" pitchFamily="34" charset="-122"/>
                <a:cs typeface="Arial" pitchFamily="34" charset="-120"/>
              </a:rPr>
              <a:t>◆</a:t>
            </a:r>
            <a:endParaRPr lang="en-US" sz="2550" dirty="0"/>
          </a:p>
        </p:txBody>
      </p:sp>
      <p:sp>
        <p:nvSpPr>
          <p:cNvPr id="21" name="Text 19"/>
          <p:cNvSpPr/>
          <p:nvPr/>
        </p:nvSpPr>
        <p:spPr>
          <a:xfrm>
            <a:off x="5463421" y="9048750"/>
            <a:ext cx="1201341" cy="312420"/>
          </a:xfrm>
          <a:prstGeom prst="rect">
            <a:avLst/>
          </a:prstGeom>
          <a:noFill/>
          <a:ln/>
        </p:spPr>
        <p:txBody>
          <a:bodyPr wrap="square" lIns="25400" tIns="25400" rIns="25400" bIns="25400" rtlCol="0" anchor="t">
            <a:normAutofit fontScale="92500"/>
          </a:bodyPr>
          <a:lstStyle/>
          <a:p>
            <a:pPr marL="0" indent="0" algn="l">
              <a:buNone/>
            </a:pPr>
            <a:r>
              <a:rPr lang="en-US" sz="1875" b="1" dirty="0">
                <a:solidFill>
                  <a:srgbClr val="1B1A17"/>
                </a:solidFill>
                <a:latin typeface="Arial" pitchFamily="34" charset="0"/>
                <a:ea typeface="Arial" pitchFamily="34" charset="-122"/>
                <a:cs typeface="Arial" pitchFamily="34" charset="-120"/>
              </a:rPr>
              <a:t>Takeaway:</a:t>
            </a:r>
            <a:endParaRPr lang="en-US" sz="1875" dirty="0"/>
          </a:p>
        </p:txBody>
      </p:sp>
      <p:sp>
        <p:nvSpPr>
          <p:cNvPr id="22" name="Text 20"/>
          <p:cNvSpPr/>
          <p:nvPr/>
        </p:nvSpPr>
        <p:spPr>
          <a:xfrm>
            <a:off x="6721912" y="9056370"/>
            <a:ext cx="2918698" cy="297180"/>
          </a:xfrm>
          <a:prstGeom prst="rect">
            <a:avLst/>
          </a:prstGeom>
          <a:noFill/>
          <a:ln/>
        </p:spPr>
        <p:txBody>
          <a:bodyPr wrap="square" lIns="0" tIns="0" rIns="0" bIns="0" rtlCol="0" anchor="t">
            <a:normAutofit/>
          </a:bodyPr>
          <a:lstStyle/>
          <a:p>
            <a:pPr marL="0" indent="0" algn="l">
              <a:buNone/>
            </a:pPr>
            <a:r>
              <a:rPr lang="en-US" sz="1875" dirty="0">
                <a:solidFill>
                  <a:srgbClr val="1B1A17"/>
                </a:solidFill>
                <a:latin typeface="Arial" pitchFamily="34" charset="0"/>
                <a:ea typeface="Arial" pitchFamily="34" charset="-122"/>
                <a:cs typeface="Arial" pitchFamily="34" charset="-120"/>
              </a:rPr>
              <a:t>Your Brand Protection Plan</a:t>
            </a:r>
            <a:endParaRPr lang="en-US" sz="1875" dirty="0"/>
          </a:p>
        </p:txBody>
      </p:sp>
      <p:pic>
        <p:nvPicPr>
          <p:cNvPr id="23" name="Picture 22">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481806" y="8432476"/>
            <a:ext cx="763058" cy="1025149"/>
          </a:xfrm>
          <a:prstGeom prst="rect">
            <a:avLst/>
          </a:prstGeom>
        </p:spPr>
      </p:pic>
      <p:pic>
        <p:nvPicPr>
          <p:cNvPr id="24" name="Picture 23">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381672" y="8463859"/>
            <a:ext cx="2858578" cy="95642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3526"/>
        </a:solidFill>
        <a:effectLst/>
      </p:bgPr>
    </p:bg>
    <p:spTree>
      <p:nvGrpSpPr>
        <p:cNvPr id="1" name=""/>
        <p:cNvGrpSpPr/>
        <p:nvPr/>
      </p:nvGrpSpPr>
      <p:grpSpPr>
        <a:xfrm>
          <a:off x="0" y="0"/>
          <a:ext cx="0" cy="0"/>
          <a:chOff x="0" y="0"/>
          <a:chExt cx="0" cy="0"/>
        </a:xfrm>
      </p:grpSpPr>
      <p:sp>
        <p:nvSpPr>
          <p:cNvPr id="2" name="Text 0"/>
          <p:cNvSpPr/>
          <p:nvPr/>
        </p:nvSpPr>
        <p:spPr>
          <a:xfrm>
            <a:off x="1047750" y="2899410"/>
            <a:ext cx="17811750" cy="2019300"/>
          </a:xfrm>
          <a:prstGeom prst="rect">
            <a:avLst/>
          </a:prstGeom>
          <a:noFill/>
          <a:ln/>
        </p:spPr>
        <p:txBody>
          <a:bodyPr wrap="square" lIns="25400" tIns="25400" rIns="25400" bIns="25400" rtlCol="0" anchor="t">
            <a:normAutofit fontScale="92500" lnSpcReduction="20000"/>
          </a:bodyPr>
          <a:lstStyle/>
          <a:p>
            <a:pPr marL="0" indent="0" algn="l">
              <a:lnSpc>
                <a:spcPct val="80000"/>
              </a:lnSpc>
              <a:buNone/>
            </a:pPr>
            <a:r>
              <a:rPr lang="en-US" sz="19500" kern="0" spc="390" dirty="0">
                <a:solidFill>
                  <a:srgbClr val="FFFFFF"/>
                </a:solidFill>
                <a:latin typeface="Arial" pitchFamily="34" charset="0"/>
                <a:ea typeface="Arial" pitchFamily="34" charset="-122"/>
                <a:cs typeface="Arial" pitchFamily="34" charset="-120"/>
              </a:rPr>
              <a:t>01</a:t>
            </a:r>
            <a:endParaRPr lang="en-US" sz="19500" dirty="0"/>
          </a:p>
        </p:txBody>
      </p:sp>
      <p:sp>
        <p:nvSpPr>
          <p:cNvPr id="3" name="Text 1"/>
          <p:cNvSpPr/>
          <p:nvPr/>
        </p:nvSpPr>
        <p:spPr>
          <a:xfrm>
            <a:off x="1047750" y="5109210"/>
            <a:ext cx="17811750" cy="1089660"/>
          </a:xfrm>
          <a:prstGeom prst="rect">
            <a:avLst/>
          </a:prstGeom>
          <a:noFill/>
          <a:ln/>
        </p:spPr>
        <p:txBody>
          <a:bodyPr wrap="square" lIns="25400" tIns="25400" rIns="25400" bIns="25400" rtlCol="0" anchor="t">
            <a:normAutofit lnSpcReduction="10000"/>
          </a:bodyPr>
          <a:lstStyle/>
          <a:p>
            <a:pPr marL="0" indent="0" algn="l">
              <a:buNone/>
            </a:pPr>
            <a:r>
              <a:rPr lang="en-US" sz="7200" b="1" kern="0" spc="-144" dirty="0">
                <a:solidFill>
                  <a:srgbClr val="FFFFFF"/>
                </a:solidFill>
                <a:latin typeface="Arial" pitchFamily="34" charset="0"/>
                <a:ea typeface="Arial" pitchFamily="34" charset="-122"/>
                <a:cs typeface="Arial" pitchFamily="34" charset="-120"/>
              </a:rPr>
              <a:t>Digital Archaeology</a:t>
            </a:r>
            <a:endParaRPr lang="en-US" sz="7200" dirty="0"/>
          </a:p>
        </p:txBody>
      </p:sp>
      <p:sp>
        <p:nvSpPr>
          <p:cNvPr id="4" name="Text 2"/>
          <p:cNvSpPr/>
          <p:nvPr/>
        </p:nvSpPr>
        <p:spPr>
          <a:xfrm>
            <a:off x="1047750" y="6446520"/>
            <a:ext cx="11772900" cy="979170"/>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FFFFFF">
                    <a:alpha val="90000"/>
                  </a:srgbClr>
                </a:solidFill>
                <a:latin typeface="Arial" pitchFamily="34" charset="0"/>
                <a:ea typeface="Arial" pitchFamily="34" charset="-122"/>
                <a:cs typeface="Arial" pitchFamily="34" charset="-120"/>
              </a:rPr>
              <a:t>The art of digging through someone's online history to surface what they thought was long gone.</a:t>
            </a:r>
            <a:endParaRPr lang="en-US" sz="2850" dirty="0"/>
          </a:p>
        </p:txBody>
      </p:sp>
      <p:pic>
        <p:nvPicPr>
          <p:cNvPr id="5" name="Picture 4">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827811" y="8495003"/>
            <a:ext cx="763058" cy="1025149"/>
          </a:xfrm>
          <a:prstGeom prst="rect">
            <a:avLst/>
          </a:prstGeom>
        </p:spPr>
      </p:pic>
      <p:pic>
        <p:nvPicPr>
          <p:cNvPr id="6" name="Picture 5">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727677" y="8526386"/>
            <a:ext cx="2858578" cy="9564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5501501"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SECTION 01 · DIGITAL ARCHAEOLOGY</a:t>
            </a:r>
            <a:endParaRPr lang="en-US" sz="1650" dirty="0"/>
          </a:p>
        </p:txBody>
      </p:sp>
      <p:sp>
        <p:nvSpPr>
          <p:cNvPr id="4" name="Text 2"/>
          <p:cNvSpPr/>
          <p:nvPr/>
        </p:nvSpPr>
        <p:spPr>
          <a:xfrm>
            <a:off x="1047750" y="127254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How people dig up your past</a:t>
            </a:r>
            <a:endParaRPr lang="en-US" sz="5850" dirty="0"/>
          </a:p>
        </p:txBody>
      </p:sp>
      <p:sp>
        <p:nvSpPr>
          <p:cNvPr id="5" name="Shape 3"/>
          <p:cNvSpPr/>
          <p:nvPr/>
        </p:nvSpPr>
        <p:spPr>
          <a:xfrm>
            <a:off x="1047750" y="2545080"/>
            <a:ext cx="5079921" cy="22860"/>
          </a:xfrm>
          <a:prstGeom prst="rect">
            <a:avLst/>
          </a:prstGeom>
          <a:solidFill>
            <a:srgbClr val="1B1A17"/>
          </a:solidFill>
          <a:ln/>
        </p:spPr>
        <p:txBody>
          <a:bodyPr/>
          <a:lstStyle/>
          <a:p>
            <a:endParaRPr lang="en-GH"/>
          </a:p>
        </p:txBody>
      </p:sp>
      <p:sp>
        <p:nvSpPr>
          <p:cNvPr id="6" name="Text 4"/>
          <p:cNvSpPr/>
          <p:nvPr/>
        </p:nvSpPr>
        <p:spPr>
          <a:xfrm>
            <a:off x="1047750" y="2739390"/>
            <a:ext cx="5587913" cy="411480"/>
          </a:xfrm>
          <a:prstGeom prst="rect">
            <a:avLst/>
          </a:prstGeom>
          <a:noFill/>
          <a:ln/>
        </p:spPr>
        <p:txBody>
          <a:bodyPr wrap="square" lIns="25400" tIns="25400" rIns="25400" bIns="25400" rtlCol="0" anchor="t">
            <a:normAutofit/>
          </a:bodyPr>
          <a:lstStyle/>
          <a:p>
            <a:pPr marL="0" indent="0" algn="l">
              <a:buNone/>
            </a:pPr>
            <a:r>
              <a:rPr lang="en-US" sz="1950" dirty="0">
                <a:solidFill>
                  <a:srgbClr val="EE3526"/>
                </a:solidFill>
                <a:latin typeface="Arial" pitchFamily="34" charset="0"/>
                <a:ea typeface="Arial" pitchFamily="34" charset="-122"/>
                <a:cs typeface="Arial" pitchFamily="34" charset="-120"/>
              </a:rPr>
              <a:t>A</a:t>
            </a:r>
            <a:endParaRPr lang="en-US" sz="1950" dirty="0"/>
          </a:p>
        </p:txBody>
      </p:sp>
      <p:sp>
        <p:nvSpPr>
          <p:cNvPr id="7" name="Text 5"/>
          <p:cNvSpPr/>
          <p:nvPr/>
        </p:nvSpPr>
        <p:spPr>
          <a:xfrm>
            <a:off x="1047750" y="3208020"/>
            <a:ext cx="558791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Google your name</a:t>
            </a:r>
            <a:endParaRPr lang="en-US" sz="2250" dirty="0"/>
          </a:p>
        </p:txBody>
      </p:sp>
      <p:sp>
        <p:nvSpPr>
          <p:cNvPr id="8" name="Text 6"/>
          <p:cNvSpPr/>
          <p:nvPr/>
        </p:nvSpPr>
        <p:spPr>
          <a:xfrm>
            <a:off x="1047750" y="3611880"/>
            <a:ext cx="5232318"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Old handles, school pages, news mentions, and tagged photos surface in seconds.</a:t>
            </a:r>
            <a:endParaRPr lang="en-US" sz="1875" dirty="0"/>
          </a:p>
        </p:txBody>
      </p:sp>
      <p:sp>
        <p:nvSpPr>
          <p:cNvPr id="9" name="Shape 7"/>
          <p:cNvSpPr/>
          <p:nvPr/>
        </p:nvSpPr>
        <p:spPr>
          <a:xfrm>
            <a:off x="6603921" y="2545080"/>
            <a:ext cx="5080040" cy="22860"/>
          </a:xfrm>
          <a:prstGeom prst="rect">
            <a:avLst/>
          </a:prstGeom>
          <a:solidFill>
            <a:srgbClr val="1B1A17"/>
          </a:solidFill>
          <a:ln/>
        </p:spPr>
        <p:txBody>
          <a:bodyPr/>
          <a:lstStyle/>
          <a:p>
            <a:endParaRPr lang="en-GH"/>
          </a:p>
        </p:txBody>
      </p:sp>
      <p:sp>
        <p:nvSpPr>
          <p:cNvPr id="10" name="Text 8"/>
          <p:cNvSpPr/>
          <p:nvPr/>
        </p:nvSpPr>
        <p:spPr>
          <a:xfrm>
            <a:off x="6603921" y="2739390"/>
            <a:ext cx="5588044" cy="411480"/>
          </a:xfrm>
          <a:prstGeom prst="rect">
            <a:avLst/>
          </a:prstGeom>
          <a:noFill/>
          <a:ln/>
        </p:spPr>
        <p:txBody>
          <a:bodyPr wrap="square" lIns="25400" tIns="25400" rIns="25400" bIns="25400" rtlCol="0" anchor="t">
            <a:normAutofit/>
          </a:bodyPr>
          <a:lstStyle/>
          <a:p>
            <a:pPr marL="0" indent="0" algn="l">
              <a:buNone/>
            </a:pPr>
            <a:r>
              <a:rPr lang="en-US" sz="1950" dirty="0">
                <a:solidFill>
                  <a:srgbClr val="EE3526"/>
                </a:solidFill>
                <a:latin typeface="Arial" pitchFamily="34" charset="0"/>
                <a:ea typeface="Arial" pitchFamily="34" charset="-122"/>
                <a:cs typeface="Arial" pitchFamily="34" charset="-120"/>
              </a:rPr>
              <a:t>B</a:t>
            </a:r>
            <a:endParaRPr lang="en-US" sz="1950" dirty="0"/>
          </a:p>
        </p:txBody>
      </p:sp>
      <p:sp>
        <p:nvSpPr>
          <p:cNvPr id="11" name="Text 9"/>
          <p:cNvSpPr/>
          <p:nvPr/>
        </p:nvSpPr>
        <p:spPr>
          <a:xfrm>
            <a:off x="6603921" y="3208020"/>
            <a:ext cx="558804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Reverse image search</a:t>
            </a:r>
            <a:endParaRPr lang="en-US" sz="2250" dirty="0"/>
          </a:p>
        </p:txBody>
      </p:sp>
      <p:sp>
        <p:nvSpPr>
          <p:cNvPr id="12" name="Text 10"/>
          <p:cNvSpPr/>
          <p:nvPr/>
        </p:nvSpPr>
        <p:spPr>
          <a:xfrm>
            <a:off x="6603921" y="3611880"/>
            <a:ext cx="5232441"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One profile photo can connect your "anonymous" accounts to your real name.</a:t>
            </a:r>
            <a:endParaRPr lang="en-US" sz="1875" dirty="0"/>
          </a:p>
        </p:txBody>
      </p:sp>
      <p:sp>
        <p:nvSpPr>
          <p:cNvPr id="13" name="Shape 11"/>
          <p:cNvSpPr/>
          <p:nvPr/>
        </p:nvSpPr>
        <p:spPr>
          <a:xfrm>
            <a:off x="12160210" y="2545080"/>
            <a:ext cx="5080040" cy="22860"/>
          </a:xfrm>
          <a:prstGeom prst="rect">
            <a:avLst/>
          </a:prstGeom>
          <a:solidFill>
            <a:srgbClr val="1B1A17"/>
          </a:solidFill>
          <a:ln/>
        </p:spPr>
        <p:txBody>
          <a:bodyPr/>
          <a:lstStyle/>
          <a:p>
            <a:endParaRPr lang="en-GH"/>
          </a:p>
        </p:txBody>
      </p:sp>
      <p:sp>
        <p:nvSpPr>
          <p:cNvPr id="14" name="Text 12"/>
          <p:cNvSpPr/>
          <p:nvPr/>
        </p:nvSpPr>
        <p:spPr>
          <a:xfrm>
            <a:off x="12160210" y="2739390"/>
            <a:ext cx="5588044" cy="411480"/>
          </a:xfrm>
          <a:prstGeom prst="rect">
            <a:avLst/>
          </a:prstGeom>
          <a:noFill/>
          <a:ln/>
        </p:spPr>
        <p:txBody>
          <a:bodyPr wrap="square" lIns="25400" tIns="25400" rIns="25400" bIns="25400" rtlCol="0" anchor="t">
            <a:normAutofit/>
          </a:bodyPr>
          <a:lstStyle/>
          <a:p>
            <a:pPr marL="0" indent="0" algn="l">
              <a:buNone/>
            </a:pPr>
            <a:r>
              <a:rPr lang="en-US" sz="1950" dirty="0">
                <a:solidFill>
                  <a:srgbClr val="EE3526"/>
                </a:solidFill>
                <a:latin typeface="Arial" pitchFamily="34" charset="0"/>
                <a:ea typeface="Arial" pitchFamily="34" charset="-122"/>
                <a:cs typeface="Arial" pitchFamily="34" charset="-120"/>
              </a:rPr>
              <a:t>C</a:t>
            </a:r>
            <a:endParaRPr lang="en-US" sz="1950" dirty="0"/>
          </a:p>
        </p:txBody>
      </p:sp>
      <p:sp>
        <p:nvSpPr>
          <p:cNvPr id="15" name="Text 13"/>
          <p:cNvSpPr/>
          <p:nvPr/>
        </p:nvSpPr>
        <p:spPr>
          <a:xfrm>
            <a:off x="12160210" y="3208020"/>
            <a:ext cx="558804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Friends' screenshots</a:t>
            </a:r>
            <a:endParaRPr lang="en-US" sz="2250" dirty="0"/>
          </a:p>
        </p:txBody>
      </p:sp>
      <p:sp>
        <p:nvSpPr>
          <p:cNvPr id="16" name="Text 14"/>
          <p:cNvSpPr/>
          <p:nvPr/>
        </p:nvSpPr>
        <p:spPr>
          <a:xfrm>
            <a:off x="12160210" y="3611880"/>
            <a:ext cx="5232441"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Today's friend is tomorrow's source. Private chats get screenshotted and shared.</a:t>
            </a:r>
            <a:endParaRPr lang="en-US" sz="1875" dirty="0"/>
          </a:p>
        </p:txBody>
      </p:sp>
      <p:sp>
        <p:nvSpPr>
          <p:cNvPr id="17" name="Shape 15"/>
          <p:cNvSpPr/>
          <p:nvPr/>
        </p:nvSpPr>
        <p:spPr>
          <a:xfrm>
            <a:off x="1047750" y="6130290"/>
            <a:ext cx="5079921" cy="22860"/>
          </a:xfrm>
          <a:prstGeom prst="rect">
            <a:avLst/>
          </a:prstGeom>
          <a:solidFill>
            <a:srgbClr val="1B1A17"/>
          </a:solidFill>
          <a:ln/>
        </p:spPr>
        <p:txBody>
          <a:bodyPr/>
          <a:lstStyle/>
          <a:p>
            <a:endParaRPr lang="en-GH"/>
          </a:p>
        </p:txBody>
      </p:sp>
      <p:sp>
        <p:nvSpPr>
          <p:cNvPr id="18" name="Text 16"/>
          <p:cNvSpPr/>
          <p:nvPr/>
        </p:nvSpPr>
        <p:spPr>
          <a:xfrm>
            <a:off x="1047750" y="6324600"/>
            <a:ext cx="5587913" cy="411480"/>
          </a:xfrm>
          <a:prstGeom prst="rect">
            <a:avLst/>
          </a:prstGeom>
          <a:noFill/>
          <a:ln/>
        </p:spPr>
        <p:txBody>
          <a:bodyPr wrap="square" lIns="25400" tIns="25400" rIns="25400" bIns="25400" rtlCol="0" anchor="t">
            <a:normAutofit/>
          </a:bodyPr>
          <a:lstStyle/>
          <a:p>
            <a:pPr marL="0" indent="0" algn="l">
              <a:buNone/>
            </a:pPr>
            <a:r>
              <a:rPr lang="en-US" sz="1950" dirty="0">
                <a:solidFill>
                  <a:srgbClr val="EE3526"/>
                </a:solidFill>
                <a:latin typeface="Arial" pitchFamily="34" charset="0"/>
                <a:ea typeface="Arial" pitchFamily="34" charset="-122"/>
                <a:cs typeface="Arial" pitchFamily="34" charset="-120"/>
              </a:rPr>
              <a:t>D</a:t>
            </a:r>
            <a:endParaRPr lang="en-US" sz="1950" dirty="0"/>
          </a:p>
        </p:txBody>
      </p:sp>
      <p:sp>
        <p:nvSpPr>
          <p:cNvPr id="19" name="Text 17"/>
          <p:cNvSpPr/>
          <p:nvPr/>
        </p:nvSpPr>
        <p:spPr>
          <a:xfrm>
            <a:off x="1047750" y="6793230"/>
            <a:ext cx="558791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Tagged &amp; old photos</a:t>
            </a:r>
            <a:endParaRPr lang="en-US" sz="2250" dirty="0"/>
          </a:p>
        </p:txBody>
      </p:sp>
      <p:sp>
        <p:nvSpPr>
          <p:cNvPr id="20" name="Text 18"/>
          <p:cNvSpPr/>
          <p:nvPr/>
        </p:nvSpPr>
        <p:spPr>
          <a:xfrm>
            <a:off x="1047750" y="7197090"/>
            <a:ext cx="5232318"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You don't control what others post about you — or who they tag.</a:t>
            </a:r>
            <a:endParaRPr lang="en-US" sz="1875" dirty="0"/>
          </a:p>
        </p:txBody>
      </p:sp>
      <p:sp>
        <p:nvSpPr>
          <p:cNvPr id="21" name="Shape 19"/>
          <p:cNvSpPr/>
          <p:nvPr/>
        </p:nvSpPr>
        <p:spPr>
          <a:xfrm>
            <a:off x="6603921" y="6130290"/>
            <a:ext cx="5080040" cy="22860"/>
          </a:xfrm>
          <a:prstGeom prst="rect">
            <a:avLst/>
          </a:prstGeom>
          <a:solidFill>
            <a:srgbClr val="1B1A17"/>
          </a:solidFill>
          <a:ln/>
        </p:spPr>
        <p:txBody>
          <a:bodyPr/>
          <a:lstStyle/>
          <a:p>
            <a:endParaRPr lang="en-GH"/>
          </a:p>
        </p:txBody>
      </p:sp>
      <p:sp>
        <p:nvSpPr>
          <p:cNvPr id="22" name="Text 20"/>
          <p:cNvSpPr/>
          <p:nvPr/>
        </p:nvSpPr>
        <p:spPr>
          <a:xfrm>
            <a:off x="6603921" y="6324600"/>
            <a:ext cx="5588044" cy="411480"/>
          </a:xfrm>
          <a:prstGeom prst="rect">
            <a:avLst/>
          </a:prstGeom>
          <a:noFill/>
          <a:ln/>
        </p:spPr>
        <p:txBody>
          <a:bodyPr wrap="square" lIns="25400" tIns="25400" rIns="25400" bIns="25400" rtlCol="0" anchor="t">
            <a:normAutofit/>
          </a:bodyPr>
          <a:lstStyle/>
          <a:p>
            <a:pPr marL="0" indent="0" algn="l">
              <a:buNone/>
            </a:pPr>
            <a:r>
              <a:rPr lang="en-US" sz="1950" dirty="0">
                <a:solidFill>
                  <a:srgbClr val="EE3526"/>
                </a:solidFill>
                <a:latin typeface="Arial" pitchFamily="34" charset="0"/>
                <a:ea typeface="Arial" pitchFamily="34" charset="-122"/>
                <a:cs typeface="Arial" pitchFamily="34" charset="-120"/>
              </a:rPr>
              <a:t>E</a:t>
            </a:r>
            <a:endParaRPr lang="en-US" sz="1950" dirty="0"/>
          </a:p>
        </p:txBody>
      </p:sp>
      <p:sp>
        <p:nvSpPr>
          <p:cNvPr id="23" name="Text 21"/>
          <p:cNvSpPr/>
          <p:nvPr/>
        </p:nvSpPr>
        <p:spPr>
          <a:xfrm>
            <a:off x="6603921" y="6793230"/>
            <a:ext cx="558804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Recycled usernames</a:t>
            </a:r>
            <a:endParaRPr lang="en-US" sz="2250" dirty="0"/>
          </a:p>
        </p:txBody>
      </p:sp>
      <p:sp>
        <p:nvSpPr>
          <p:cNvPr id="24" name="Text 22"/>
          <p:cNvSpPr/>
          <p:nvPr/>
        </p:nvSpPr>
        <p:spPr>
          <a:xfrm>
            <a:off x="6603921" y="7197090"/>
            <a:ext cx="5232441"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Reusing one handle across apps links every account into a single trail.</a:t>
            </a:r>
            <a:endParaRPr lang="en-US" sz="1875" dirty="0"/>
          </a:p>
        </p:txBody>
      </p:sp>
      <p:sp>
        <p:nvSpPr>
          <p:cNvPr id="25" name="Shape 23"/>
          <p:cNvSpPr/>
          <p:nvPr/>
        </p:nvSpPr>
        <p:spPr>
          <a:xfrm>
            <a:off x="12160210" y="6130290"/>
            <a:ext cx="5080040" cy="22860"/>
          </a:xfrm>
          <a:prstGeom prst="rect">
            <a:avLst/>
          </a:prstGeom>
          <a:solidFill>
            <a:srgbClr val="1B1A17"/>
          </a:solidFill>
          <a:ln/>
        </p:spPr>
        <p:txBody>
          <a:bodyPr/>
          <a:lstStyle/>
          <a:p>
            <a:endParaRPr lang="en-GH"/>
          </a:p>
        </p:txBody>
      </p:sp>
      <p:sp>
        <p:nvSpPr>
          <p:cNvPr id="26" name="Text 24"/>
          <p:cNvSpPr/>
          <p:nvPr/>
        </p:nvSpPr>
        <p:spPr>
          <a:xfrm>
            <a:off x="12160210" y="6324600"/>
            <a:ext cx="5588044" cy="411480"/>
          </a:xfrm>
          <a:prstGeom prst="rect">
            <a:avLst/>
          </a:prstGeom>
          <a:noFill/>
          <a:ln/>
        </p:spPr>
        <p:txBody>
          <a:bodyPr wrap="square" lIns="25400" tIns="25400" rIns="25400" bIns="25400" rtlCol="0" anchor="t">
            <a:normAutofit/>
          </a:bodyPr>
          <a:lstStyle/>
          <a:p>
            <a:pPr marL="0" indent="0" algn="l">
              <a:buNone/>
            </a:pPr>
            <a:r>
              <a:rPr lang="en-US" sz="1950" dirty="0">
                <a:solidFill>
                  <a:srgbClr val="EE3526"/>
                </a:solidFill>
                <a:latin typeface="Arial" pitchFamily="34" charset="0"/>
                <a:ea typeface="Arial" pitchFamily="34" charset="-122"/>
                <a:cs typeface="Arial" pitchFamily="34" charset="-120"/>
              </a:rPr>
              <a:t>F</a:t>
            </a:r>
            <a:endParaRPr lang="en-US" sz="1950" dirty="0"/>
          </a:p>
        </p:txBody>
      </p:sp>
      <p:sp>
        <p:nvSpPr>
          <p:cNvPr id="27" name="Text 25"/>
          <p:cNvSpPr/>
          <p:nvPr/>
        </p:nvSpPr>
        <p:spPr>
          <a:xfrm>
            <a:off x="12160210" y="6793230"/>
            <a:ext cx="558804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Archive &amp; cache tools</a:t>
            </a:r>
            <a:endParaRPr lang="en-US" sz="2250" dirty="0"/>
          </a:p>
        </p:txBody>
      </p:sp>
      <p:sp>
        <p:nvSpPr>
          <p:cNvPr id="28" name="Text 26"/>
          <p:cNvSpPr/>
          <p:nvPr/>
        </p:nvSpPr>
        <p:spPr>
          <a:xfrm>
            <a:off x="12160210" y="7197090"/>
            <a:ext cx="5232441"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Free sites store snapshots of pages even after you delete the original.</a:t>
            </a:r>
            <a:endParaRPr lang="en-US" sz="1875" dirty="0"/>
          </a:p>
        </p:txBody>
      </p:sp>
      <p:pic>
        <p:nvPicPr>
          <p:cNvPr id="29" name="Picture 28">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481806" y="8736379"/>
            <a:ext cx="763058" cy="1025149"/>
          </a:xfrm>
          <a:prstGeom prst="rect">
            <a:avLst/>
          </a:prstGeom>
        </p:spPr>
      </p:pic>
      <p:pic>
        <p:nvPicPr>
          <p:cNvPr id="30" name="Picture 29">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381672" y="8767762"/>
            <a:ext cx="2858578" cy="9564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2EA"/>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5501501"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SECTION 01 · DIGITAL ARCHAEOLOGY</a:t>
            </a:r>
            <a:endParaRPr lang="en-US" sz="1650" dirty="0"/>
          </a:p>
        </p:txBody>
      </p:sp>
      <p:sp>
        <p:nvSpPr>
          <p:cNvPr id="4" name="Text 2"/>
          <p:cNvSpPr/>
          <p:nvPr/>
        </p:nvSpPr>
        <p:spPr>
          <a:xfrm>
            <a:off x="1047750" y="127254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Who's holding the shovel?</a:t>
            </a:r>
            <a:endParaRPr lang="en-US" sz="5850" dirty="0"/>
          </a:p>
        </p:txBody>
      </p:sp>
      <p:sp>
        <p:nvSpPr>
          <p:cNvPr id="5" name="Text 3"/>
          <p:cNvSpPr/>
          <p:nvPr/>
        </p:nvSpPr>
        <p:spPr>
          <a:xfrm>
            <a:off x="1047750" y="2602230"/>
            <a:ext cx="5587913" cy="1252538"/>
          </a:xfrm>
          <a:prstGeom prst="rect">
            <a:avLst/>
          </a:prstGeom>
          <a:noFill/>
          <a:ln/>
        </p:spPr>
        <p:txBody>
          <a:bodyPr wrap="square" lIns="25400" tIns="25400" rIns="25400" bIns="25400" rtlCol="0" anchor="t">
            <a:normAutofit fontScale="92500" lnSpcReduction="20000"/>
          </a:bodyPr>
          <a:lstStyle/>
          <a:p>
            <a:pPr marL="0" indent="0" algn="l">
              <a:lnSpc>
                <a:spcPct val="85000"/>
              </a:lnSpc>
              <a:buNone/>
            </a:pPr>
            <a:r>
              <a:rPr lang="en-US" sz="11250" dirty="0">
                <a:solidFill>
                  <a:srgbClr val="EE3526"/>
                </a:solidFill>
                <a:latin typeface="Arial" pitchFamily="34" charset="0"/>
                <a:ea typeface="Arial" pitchFamily="34" charset="-122"/>
                <a:cs typeface="Arial" pitchFamily="34" charset="-120"/>
              </a:rPr>
              <a:t>70%</a:t>
            </a:r>
            <a:endParaRPr lang="en-US" sz="11250" dirty="0"/>
          </a:p>
        </p:txBody>
      </p:sp>
      <p:sp>
        <p:nvSpPr>
          <p:cNvPr id="6" name="Text 4"/>
          <p:cNvSpPr/>
          <p:nvPr/>
        </p:nvSpPr>
        <p:spPr>
          <a:xfrm>
            <a:off x="1047750" y="3988118"/>
            <a:ext cx="558791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of employers</a:t>
            </a:r>
            <a:endParaRPr lang="en-US" sz="2250" dirty="0"/>
          </a:p>
        </p:txBody>
      </p:sp>
      <p:sp>
        <p:nvSpPr>
          <p:cNvPr id="7" name="Text 5"/>
          <p:cNvSpPr/>
          <p:nvPr/>
        </p:nvSpPr>
        <p:spPr>
          <a:xfrm>
            <a:off x="1047750" y="4391978"/>
            <a:ext cx="5232318" cy="1002506"/>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screen candidates on social media before hiring — and </a:t>
            </a:r>
            <a:r>
              <a:rPr lang="en-US" sz="1875" b="1" dirty="0">
                <a:solidFill>
                  <a:srgbClr val="5D574C"/>
                </a:solidFill>
                <a:latin typeface="Arial" pitchFamily="34" charset="0"/>
                <a:ea typeface="Arial" pitchFamily="34" charset="-122"/>
                <a:cs typeface="Arial" pitchFamily="34" charset="-120"/>
              </a:rPr>
              <a:t>over half </a:t>
            </a:r>
            <a:r>
              <a:rPr lang="en-US" sz="1875" dirty="0">
                <a:solidFill>
                  <a:srgbClr val="5D574C"/>
                </a:solidFill>
                <a:latin typeface="Arial" pitchFamily="34" charset="0"/>
                <a:ea typeface="Arial" pitchFamily="34" charset="-122"/>
                <a:cs typeface="Arial" pitchFamily="34" charset="-120"/>
              </a:rPr>
              <a:t>have rejected someone for what they found.</a:t>
            </a:r>
            <a:endParaRPr lang="en-US" sz="1875" dirty="0"/>
          </a:p>
        </p:txBody>
      </p:sp>
      <p:sp>
        <p:nvSpPr>
          <p:cNvPr id="8" name="Text 6"/>
          <p:cNvSpPr/>
          <p:nvPr/>
        </p:nvSpPr>
        <p:spPr>
          <a:xfrm>
            <a:off x="6603921" y="2602230"/>
            <a:ext cx="5588044" cy="1252538"/>
          </a:xfrm>
          <a:prstGeom prst="rect">
            <a:avLst/>
          </a:prstGeom>
          <a:noFill/>
          <a:ln/>
        </p:spPr>
        <p:txBody>
          <a:bodyPr wrap="square" lIns="25400" tIns="25400" rIns="25400" bIns="25400" rtlCol="0" anchor="t">
            <a:normAutofit fontScale="92500" lnSpcReduction="20000"/>
          </a:bodyPr>
          <a:lstStyle/>
          <a:p>
            <a:pPr marL="0" indent="0" algn="l">
              <a:lnSpc>
                <a:spcPct val="85000"/>
              </a:lnSpc>
              <a:buNone/>
            </a:pPr>
            <a:r>
              <a:rPr lang="en-US" sz="11250" dirty="0">
                <a:solidFill>
                  <a:srgbClr val="2454E6"/>
                </a:solidFill>
                <a:latin typeface="Arial" pitchFamily="34" charset="0"/>
                <a:ea typeface="Arial" pitchFamily="34" charset="-122"/>
                <a:cs typeface="Arial" pitchFamily="34" charset="-120"/>
              </a:rPr>
              <a:t>~36%</a:t>
            </a:r>
            <a:endParaRPr lang="en-US" sz="11250" dirty="0"/>
          </a:p>
        </p:txBody>
      </p:sp>
      <p:sp>
        <p:nvSpPr>
          <p:cNvPr id="9" name="Text 7"/>
          <p:cNvSpPr/>
          <p:nvPr/>
        </p:nvSpPr>
        <p:spPr>
          <a:xfrm>
            <a:off x="6603921" y="3988118"/>
            <a:ext cx="558804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of admissions officers</a:t>
            </a:r>
            <a:endParaRPr lang="en-US" sz="2250" dirty="0"/>
          </a:p>
        </p:txBody>
      </p:sp>
      <p:sp>
        <p:nvSpPr>
          <p:cNvPr id="10" name="Text 8"/>
          <p:cNvSpPr/>
          <p:nvPr/>
        </p:nvSpPr>
        <p:spPr>
          <a:xfrm>
            <a:off x="6603921" y="4391978"/>
            <a:ext cx="5232441"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check applicants' social profiles — and a third of those say what they saw </a:t>
            </a:r>
            <a:r>
              <a:rPr lang="en-US" sz="1875" b="1" dirty="0">
                <a:solidFill>
                  <a:srgbClr val="5D574C"/>
                </a:solidFill>
                <a:latin typeface="Arial" pitchFamily="34" charset="0"/>
                <a:ea typeface="Arial" pitchFamily="34" charset="-122"/>
                <a:cs typeface="Arial" pitchFamily="34" charset="-120"/>
              </a:rPr>
              <a:t>hurt </a:t>
            </a:r>
            <a:r>
              <a:rPr lang="en-US" sz="1875" dirty="0">
                <a:solidFill>
                  <a:srgbClr val="5D574C"/>
                </a:solidFill>
                <a:latin typeface="Arial" pitchFamily="34" charset="0"/>
                <a:ea typeface="Arial" pitchFamily="34" charset="-122"/>
                <a:cs typeface="Arial" pitchFamily="34" charset="-120"/>
              </a:rPr>
              <a:t>the application.</a:t>
            </a:r>
            <a:endParaRPr lang="en-US" sz="1875" dirty="0"/>
          </a:p>
        </p:txBody>
      </p:sp>
      <p:sp>
        <p:nvSpPr>
          <p:cNvPr id="11" name="Text 9"/>
          <p:cNvSpPr/>
          <p:nvPr/>
        </p:nvSpPr>
        <p:spPr>
          <a:xfrm>
            <a:off x="12160210" y="2602230"/>
            <a:ext cx="5588044" cy="1252538"/>
          </a:xfrm>
          <a:prstGeom prst="rect">
            <a:avLst/>
          </a:prstGeom>
          <a:noFill/>
          <a:ln/>
        </p:spPr>
        <p:txBody>
          <a:bodyPr wrap="square" lIns="25400" tIns="25400" rIns="25400" bIns="25400" rtlCol="0" anchor="t">
            <a:normAutofit fontScale="92500" lnSpcReduction="20000"/>
          </a:bodyPr>
          <a:lstStyle/>
          <a:p>
            <a:pPr marL="0" indent="0" algn="l">
              <a:lnSpc>
                <a:spcPct val="85000"/>
              </a:lnSpc>
              <a:buNone/>
            </a:pPr>
            <a:r>
              <a:rPr lang="en-US" sz="11250" dirty="0">
                <a:solidFill>
                  <a:srgbClr val="1B1A17"/>
                </a:solidFill>
                <a:latin typeface="Arial" pitchFamily="34" charset="0"/>
                <a:ea typeface="Arial" pitchFamily="34" charset="-122"/>
                <a:cs typeface="Arial" pitchFamily="34" charset="-120"/>
              </a:rPr>
              <a:t>∞</a:t>
            </a:r>
            <a:endParaRPr lang="en-US" sz="11250" dirty="0"/>
          </a:p>
        </p:txBody>
      </p:sp>
      <p:sp>
        <p:nvSpPr>
          <p:cNvPr id="12" name="Text 10"/>
          <p:cNvSpPr/>
          <p:nvPr/>
        </p:nvSpPr>
        <p:spPr>
          <a:xfrm>
            <a:off x="12160210" y="3988118"/>
            <a:ext cx="5588044"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strangers &amp; peers</a:t>
            </a:r>
            <a:endParaRPr lang="en-US" sz="2250" dirty="0"/>
          </a:p>
        </p:txBody>
      </p:sp>
      <p:sp>
        <p:nvSpPr>
          <p:cNvPr id="13" name="Text 11"/>
          <p:cNvSpPr/>
          <p:nvPr/>
        </p:nvSpPr>
        <p:spPr>
          <a:xfrm>
            <a:off x="12160210" y="4391978"/>
            <a:ext cx="5232441" cy="1002506"/>
          </a:xfrm>
          <a:prstGeom prst="rect">
            <a:avLst/>
          </a:prstGeom>
          <a:noFill/>
          <a:ln/>
        </p:spPr>
        <p:txBody>
          <a:bodyPr wrap="square" lIns="25400" tIns="25400" rIns="25400" bIns="25400" rtlCol="0" anchor="t">
            <a:normAutofit fontScale="925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Anyone with a screenshot and a grudge can become an investigator — no permission required.</a:t>
            </a:r>
            <a:endParaRPr lang="en-US" sz="1875" dirty="0"/>
          </a:p>
        </p:txBody>
      </p:sp>
      <p:sp>
        <p:nvSpPr>
          <p:cNvPr id="14" name="Text 12"/>
          <p:cNvSpPr/>
          <p:nvPr/>
        </p:nvSpPr>
        <p:spPr>
          <a:xfrm>
            <a:off x="1047750" y="917067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Sources: CareerBuilder employer surveys; Kaplan Test Prep admissions surveys. Figures vary year to year — the trend is steady.</a:t>
            </a:r>
            <a:endParaRPr lang="en-US" sz="1875" dirty="0"/>
          </a:p>
        </p:txBody>
      </p:sp>
      <p:pic>
        <p:nvPicPr>
          <p:cNvPr id="15" name="Picture 14">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989810" y="8661076"/>
            <a:ext cx="763058" cy="1025149"/>
          </a:xfrm>
          <a:prstGeom prst="rect">
            <a:avLst/>
          </a:prstGeom>
        </p:spPr>
      </p:pic>
      <p:pic>
        <p:nvPicPr>
          <p:cNvPr id="16" name="Picture 15">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889676" y="8692459"/>
            <a:ext cx="2858578" cy="9564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2882265"/>
            <a:ext cx="8978956" cy="411480"/>
          </a:xfrm>
          <a:prstGeom prst="rect">
            <a:avLst/>
          </a:prstGeom>
          <a:noFill/>
          <a:ln/>
        </p:spPr>
        <p:txBody>
          <a:bodyPr wrap="square" lIns="25400" tIns="25400" rIns="25400" bIns="25400" rtlCol="0" anchor="t">
            <a:normAutofit/>
          </a:bodyPr>
          <a:lstStyle/>
          <a:p>
            <a:pPr marL="0" indent="0" algn="l">
              <a:buNone/>
            </a:pPr>
            <a:r>
              <a:rPr lang="en-US" sz="1950" kern="0" spc="78" dirty="0">
                <a:solidFill>
                  <a:srgbClr val="EE3526"/>
                </a:solidFill>
                <a:latin typeface="Arial" pitchFamily="34" charset="0"/>
                <a:ea typeface="Arial" pitchFamily="34" charset="-122"/>
                <a:cs typeface="Arial" pitchFamily="34" charset="-120"/>
              </a:rPr>
              <a:t>CASE FILE · 2017</a:t>
            </a:r>
            <a:endParaRPr lang="en-US" sz="1950" dirty="0"/>
          </a:p>
        </p:txBody>
      </p:sp>
      <p:sp>
        <p:nvSpPr>
          <p:cNvPr id="3" name="Text 1"/>
          <p:cNvSpPr/>
          <p:nvPr/>
        </p:nvSpPr>
        <p:spPr>
          <a:xfrm>
            <a:off x="1047750" y="3465195"/>
            <a:ext cx="8407568" cy="13716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250" b="1" kern="0" spc="-105" dirty="0">
                <a:solidFill>
                  <a:srgbClr val="1B1A17"/>
                </a:solidFill>
                <a:latin typeface="Arial" pitchFamily="34" charset="0"/>
                <a:ea typeface="Arial" pitchFamily="34" charset="-122"/>
                <a:cs typeface="Arial" pitchFamily="34" charset="-120"/>
              </a:rPr>
              <a:t>Harvard pulled 10 offers — over a group chat.</a:t>
            </a:r>
            <a:endParaRPr lang="en-US" sz="5250" dirty="0"/>
          </a:p>
        </p:txBody>
      </p:sp>
      <p:sp>
        <p:nvSpPr>
          <p:cNvPr id="4" name="Text 2"/>
          <p:cNvSpPr/>
          <p:nvPr/>
        </p:nvSpPr>
        <p:spPr>
          <a:xfrm>
            <a:off x="1047750" y="5046345"/>
            <a:ext cx="8407568" cy="133350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At least </a:t>
            </a:r>
            <a:r>
              <a:rPr lang="en-US" sz="2400" b="1" dirty="0">
                <a:solidFill>
                  <a:srgbClr val="1B1A17"/>
                </a:solidFill>
                <a:latin typeface="Arial" pitchFamily="34" charset="0"/>
                <a:ea typeface="Arial" pitchFamily="34" charset="-122"/>
                <a:cs typeface="Arial" pitchFamily="34" charset="-120"/>
              </a:rPr>
              <a:t>10 incoming freshmen </a:t>
            </a:r>
            <a:r>
              <a:rPr lang="en-US" sz="2400" dirty="0">
                <a:solidFill>
                  <a:srgbClr val="5D574C"/>
                </a:solidFill>
                <a:latin typeface="Arial" pitchFamily="34" charset="0"/>
                <a:ea typeface="Arial" pitchFamily="34" charset="-122"/>
                <a:cs typeface="Arial" pitchFamily="34" charset="-120"/>
              </a:rPr>
              <a:t>had their admission offers </a:t>
            </a:r>
            <a:r>
              <a:rPr lang="en-US" sz="2400" b="1" dirty="0">
                <a:solidFill>
                  <a:srgbClr val="1B1A17"/>
                </a:solidFill>
                <a:latin typeface="Arial" pitchFamily="34" charset="0"/>
                <a:ea typeface="Arial" pitchFamily="34" charset="-122"/>
                <a:cs typeface="Arial" pitchFamily="34" charset="-120"/>
              </a:rPr>
              <a:t>revoked </a:t>
            </a:r>
            <a:r>
              <a:rPr lang="en-US" sz="2400" dirty="0">
                <a:solidFill>
                  <a:srgbClr val="5D574C"/>
                </a:solidFill>
                <a:latin typeface="Arial" pitchFamily="34" charset="0"/>
                <a:ea typeface="Arial" pitchFamily="34" charset="-122"/>
                <a:cs typeface="Arial" pitchFamily="34" charset="-120"/>
              </a:rPr>
              <a:t>after sharing offensive memes in a </a:t>
            </a:r>
            <a:r>
              <a:rPr lang="en-US" sz="2400" b="1" dirty="0">
                <a:solidFill>
                  <a:srgbClr val="1B1A17"/>
                </a:solidFill>
                <a:latin typeface="Arial" pitchFamily="34" charset="0"/>
                <a:ea typeface="Arial" pitchFamily="34" charset="-122"/>
                <a:cs typeface="Arial" pitchFamily="34" charset="-120"/>
              </a:rPr>
              <a:t>private </a:t>
            </a:r>
            <a:r>
              <a:rPr lang="en-US" sz="2400" dirty="0">
                <a:solidFill>
                  <a:srgbClr val="5D574C"/>
                </a:solidFill>
                <a:latin typeface="Arial" pitchFamily="34" charset="0"/>
                <a:ea typeface="Arial" pitchFamily="34" charset="-122"/>
                <a:cs typeface="Arial" pitchFamily="34" charset="-120"/>
              </a:rPr>
              <a:t>Facebook group chat for the admitted class.</a:t>
            </a:r>
            <a:endParaRPr lang="en-US" sz="2400" dirty="0"/>
          </a:p>
        </p:txBody>
      </p:sp>
      <p:sp>
        <p:nvSpPr>
          <p:cNvPr id="5" name="Text 3"/>
          <p:cNvSpPr/>
          <p:nvPr/>
        </p:nvSpPr>
        <p:spPr>
          <a:xfrm>
            <a:off x="1047750" y="6551295"/>
            <a:ext cx="8407568" cy="89154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"Private" didn't matter. "It was a joke" didn't matter. The offers were gone before a single class began.</a:t>
            </a:r>
            <a:endParaRPr lang="en-US" sz="2400" dirty="0"/>
          </a:p>
        </p:txBody>
      </p:sp>
      <p:sp>
        <p:nvSpPr>
          <p:cNvPr id="6" name="Shape 4"/>
          <p:cNvSpPr/>
          <p:nvPr/>
        </p:nvSpPr>
        <p:spPr>
          <a:xfrm>
            <a:off x="9781937" y="0"/>
            <a:ext cx="8505944" cy="10287000"/>
          </a:xfrm>
          <a:prstGeom prst="rect">
            <a:avLst/>
          </a:prstGeom>
          <a:solidFill>
            <a:srgbClr val="EFE9DD"/>
          </a:solidFill>
          <a:ln/>
        </p:spPr>
        <p:txBody>
          <a:bodyPr/>
          <a:lstStyle/>
          <a:p>
            <a:endParaRPr lang="en-GH"/>
          </a:p>
        </p:txBody>
      </p:sp>
      <p:sp>
        <p:nvSpPr>
          <p:cNvPr id="7" name="Shape 5"/>
          <p:cNvSpPr/>
          <p:nvPr/>
        </p:nvSpPr>
        <p:spPr>
          <a:xfrm>
            <a:off x="10162937" y="9471660"/>
            <a:ext cx="5258991" cy="434340"/>
          </a:xfrm>
          <a:prstGeom prst="rect">
            <a:avLst/>
          </a:prstGeom>
          <a:solidFill>
            <a:srgbClr val="1B1A17"/>
          </a:solidFill>
          <a:ln/>
        </p:spPr>
        <p:txBody>
          <a:bodyPr/>
          <a:lstStyle/>
          <a:p>
            <a:endParaRPr lang="en-GH"/>
          </a:p>
        </p:txBody>
      </p:sp>
      <p:sp>
        <p:nvSpPr>
          <p:cNvPr id="8" name="Text 6"/>
          <p:cNvSpPr/>
          <p:nvPr/>
        </p:nvSpPr>
        <p:spPr>
          <a:xfrm>
            <a:off x="10315337" y="9566910"/>
            <a:ext cx="5111960" cy="281940"/>
          </a:xfrm>
          <a:prstGeom prst="rect">
            <a:avLst/>
          </a:prstGeom>
          <a:noFill/>
          <a:ln/>
        </p:spPr>
        <p:txBody>
          <a:bodyPr wrap="square" lIns="25400" tIns="25400" rIns="25400" bIns="25400" rtlCol="0" anchor="t">
            <a:normAutofit fontScale="92500"/>
          </a:bodyPr>
          <a:lstStyle/>
          <a:p>
            <a:pPr marL="0" indent="0" algn="l">
              <a:buNone/>
            </a:pPr>
            <a:r>
              <a:rPr lang="en-US" sz="1650" dirty="0">
                <a:solidFill>
                  <a:srgbClr val="FFFFFF"/>
                </a:solidFill>
                <a:latin typeface="Courier New" pitchFamily="34" charset="0"/>
                <a:ea typeface="Courier New" pitchFamily="34" charset="-122"/>
                <a:cs typeface="Courier New" pitchFamily="34" charset="-120"/>
              </a:rPr>
              <a:t>[ PHOTO: campus gates / acceptance letter ]</a:t>
            </a:r>
            <a:endParaRPr lang="en-US" sz="1650" dirty="0"/>
          </a:p>
        </p:txBody>
      </p:sp>
      <p:pic>
        <p:nvPicPr>
          <p:cNvPr id="9" name="Picture 8">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047750" y="620071"/>
            <a:ext cx="763058" cy="1025149"/>
          </a:xfrm>
          <a:prstGeom prst="rect">
            <a:avLst/>
          </a:prstGeom>
        </p:spPr>
      </p:pic>
      <p:pic>
        <p:nvPicPr>
          <p:cNvPr id="10" name="Picture 9">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947616" y="651454"/>
            <a:ext cx="2858578" cy="956421"/>
          </a:xfrm>
          <a:prstGeom prst="rect">
            <a:avLst/>
          </a:prstGeom>
        </p:spPr>
      </p:pic>
      <p:pic>
        <p:nvPicPr>
          <p:cNvPr id="12" name="Picture 11">
            <a:extLst>
              <a:ext uri="{FF2B5EF4-FFF2-40B4-BE49-F238E27FC236}">
                <a16:creationId xmlns:a16="http://schemas.microsoft.com/office/drawing/2014/main" id="{7B91B97A-34D7-92C5-454B-4ED694BEF49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781938" y="0"/>
            <a:ext cx="8505944" cy="10287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6278880"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CASE FILE · WHEN THE PAST RESURFACES</a:t>
            </a:r>
            <a:endParaRPr lang="en-US" sz="1650" dirty="0"/>
          </a:p>
        </p:txBody>
      </p:sp>
      <p:sp>
        <p:nvSpPr>
          <p:cNvPr id="4" name="Text 2"/>
          <p:cNvSpPr/>
          <p:nvPr/>
        </p:nvSpPr>
        <p:spPr>
          <a:xfrm>
            <a:off x="1047750" y="127254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Time doesn't protect you. Receipts do.</a:t>
            </a:r>
            <a:endParaRPr lang="en-US" sz="5850" dirty="0"/>
          </a:p>
        </p:txBody>
      </p:sp>
      <p:sp>
        <p:nvSpPr>
          <p:cNvPr id="5" name="Shape 3"/>
          <p:cNvSpPr/>
          <p:nvPr/>
        </p:nvSpPr>
        <p:spPr>
          <a:xfrm>
            <a:off x="1047750" y="2602230"/>
            <a:ext cx="7810500" cy="6827520"/>
          </a:xfrm>
          <a:prstGeom prst="rect">
            <a:avLst/>
          </a:prstGeom>
          <a:solidFill>
            <a:srgbClr val="F6F2EA"/>
          </a:solidFill>
          <a:ln/>
        </p:spPr>
        <p:txBody>
          <a:bodyPr/>
          <a:lstStyle/>
          <a:p>
            <a:endParaRPr lang="en-GH"/>
          </a:p>
        </p:txBody>
      </p:sp>
      <p:sp>
        <p:nvSpPr>
          <p:cNvPr id="6" name="Text 4"/>
          <p:cNvSpPr/>
          <p:nvPr/>
        </p:nvSpPr>
        <p:spPr>
          <a:xfrm>
            <a:off x="1485900" y="3040380"/>
            <a:ext cx="7627620" cy="807720"/>
          </a:xfrm>
          <a:prstGeom prst="rect">
            <a:avLst/>
          </a:prstGeom>
          <a:noFill/>
          <a:ln/>
        </p:spPr>
        <p:txBody>
          <a:bodyPr wrap="square" lIns="25400" tIns="25400" rIns="25400" bIns="25400" rtlCol="0" anchor="t">
            <a:normAutofit/>
          </a:bodyPr>
          <a:lstStyle/>
          <a:p>
            <a:pPr marL="0" indent="0" algn="l">
              <a:buNone/>
            </a:pPr>
            <a:r>
              <a:rPr lang="en-US" sz="4050" dirty="0">
                <a:solidFill>
                  <a:srgbClr val="EE3526"/>
                </a:solidFill>
                <a:latin typeface="Arial" pitchFamily="34" charset="0"/>
                <a:ea typeface="Arial" pitchFamily="34" charset="-122"/>
                <a:cs typeface="Arial" pitchFamily="34" charset="-120"/>
              </a:rPr>
              <a:t>2019</a:t>
            </a:r>
            <a:endParaRPr lang="en-US" sz="4050" dirty="0"/>
          </a:p>
        </p:txBody>
      </p:sp>
      <p:sp>
        <p:nvSpPr>
          <p:cNvPr id="7" name="Text 5"/>
          <p:cNvSpPr/>
          <p:nvPr/>
        </p:nvSpPr>
        <p:spPr>
          <a:xfrm>
            <a:off x="1485900" y="3943350"/>
            <a:ext cx="7627620" cy="457200"/>
          </a:xfrm>
          <a:prstGeom prst="rect">
            <a:avLst/>
          </a:prstGeom>
          <a:noFill/>
          <a:ln/>
        </p:spPr>
        <p:txBody>
          <a:bodyPr wrap="square" lIns="25400" tIns="25400" rIns="25400" bIns="25400" rtlCol="0" anchor="t">
            <a:normAutofit lnSpcReduction="10000"/>
          </a:bodyPr>
          <a:lstStyle/>
          <a:p>
            <a:pPr marL="0" indent="0" algn="l">
              <a:buNone/>
            </a:pPr>
            <a:r>
              <a:rPr lang="en-US" sz="2850" b="1" dirty="0">
                <a:solidFill>
                  <a:srgbClr val="1B1A17"/>
                </a:solidFill>
                <a:latin typeface="Arial" pitchFamily="34" charset="0"/>
                <a:ea typeface="Arial" pitchFamily="34" charset="-122"/>
                <a:cs typeface="Arial" pitchFamily="34" charset="-120"/>
              </a:rPr>
              <a:t>Stepped down from the Oscars</a:t>
            </a:r>
            <a:endParaRPr lang="en-US" sz="2850" dirty="0"/>
          </a:p>
        </p:txBody>
      </p:sp>
      <p:sp>
        <p:nvSpPr>
          <p:cNvPr id="8" name="Text 6"/>
          <p:cNvSpPr/>
          <p:nvPr/>
        </p:nvSpPr>
        <p:spPr>
          <a:xfrm>
            <a:off x="1485900" y="4514850"/>
            <a:ext cx="7142226" cy="175260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A comedian lost the biggest hosting job in entertainment after jokes from </a:t>
            </a:r>
            <a:r>
              <a:rPr lang="en-US" sz="2400" b="1" dirty="0">
                <a:solidFill>
                  <a:srgbClr val="5D574C"/>
                </a:solidFill>
                <a:latin typeface="Arial" pitchFamily="34" charset="0"/>
                <a:ea typeface="Arial" pitchFamily="34" charset="-122"/>
                <a:cs typeface="Arial" pitchFamily="34" charset="-120"/>
              </a:rPr>
              <a:t>~8–10 years earlier </a:t>
            </a:r>
            <a:r>
              <a:rPr lang="en-US" sz="2400" dirty="0">
                <a:solidFill>
                  <a:srgbClr val="5D574C"/>
                </a:solidFill>
                <a:latin typeface="Arial" pitchFamily="34" charset="0"/>
                <a:ea typeface="Arial" pitchFamily="34" charset="-122"/>
                <a:cs typeface="Arial" pitchFamily="34" charset="-120"/>
              </a:rPr>
              <a:t>resurfaced. The tweets were old; the consequence was brand new.</a:t>
            </a:r>
            <a:endParaRPr lang="en-US" sz="2400" dirty="0"/>
          </a:p>
        </p:txBody>
      </p:sp>
      <p:sp>
        <p:nvSpPr>
          <p:cNvPr id="9" name="Shape 7"/>
          <p:cNvSpPr/>
          <p:nvPr/>
        </p:nvSpPr>
        <p:spPr>
          <a:xfrm>
            <a:off x="9429750" y="2602230"/>
            <a:ext cx="7810500" cy="6827520"/>
          </a:xfrm>
          <a:prstGeom prst="rect">
            <a:avLst/>
          </a:prstGeom>
          <a:solidFill>
            <a:srgbClr val="F6F2EA"/>
          </a:solidFill>
          <a:ln/>
        </p:spPr>
        <p:txBody>
          <a:bodyPr/>
          <a:lstStyle/>
          <a:p>
            <a:endParaRPr lang="en-GH"/>
          </a:p>
        </p:txBody>
      </p:sp>
      <p:sp>
        <p:nvSpPr>
          <p:cNvPr id="10" name="Text 8"/>
          <p:cNvSpPr/>
          <p:nvPr/>
        </p:nvSpPr>
        <p:spPr>
          <a:xfrm>
            <a:off x="9867900" y="3040380"/>
            <a:ext cx="7627620" cy="807720"/>
          </a:xfrm>
          <a:prstGeom prst="rect">
            <a:avLst/>
          </a:prstGeom>
          <a:noFill/>
          <a:ln/>
        </p:spPr>
        <p:txBody>
          <a:bodyPr wrap="square" lIns="25400" tIns="25400" rIns="25400" bIns="25400" rtlCol="0" anchor="t">
            <a:normAutofit/>
          </a:bodyPr>
          <a:lstStyle/>
          <a:p>
            <a:pPr marL="0" indent="0" algn="l">
              <a:buNone/>
            </a:pPr>
            <a:r>
              <a:rPr lang="en-US" sz="4050" dirty="0">
                <a:solidFill>
                  <a:srgbClr val="2454E6"/>
                </a:solidFill>
                <a:latin typeface="Arial" pitchFamily="34" charset="0"/>
                <a:ea typeface="Arial" pitchFamily="34" charset="-122"/>
                <a:cs typeface="Arial" pitchFamily="34" charset="-120"/>
              </a:rPr>
              <a:t>2018</a:t>
            </a:r>
            <a:endParaRPr lang="en-US" sz="4050" dirty="0"/>
          </a:p>
        </p:txBody>
      </p:sp>
      <p:sp>
        <p:nvSpPr>
          <p:cNvPr id="11" name="Text 9"/>
          <p:cNvSpPr/>
          <p:nvPr/>
        </p:nvSpPr>
        <p:spPr>
          <a:xfrm>
            <a:off x="9867900" y="3943350"/>
            <a:ext cx="7627620" cy="457200"/>
          </a:xfrm>
          <a:prstGeom prst="rect">
            <a:avLst/>
          </a:prstGeom>
          <a:noFill/>
          <a:ln/>
        </p:spPr>
        <p:txBody>
          <a:bodyPr wrap="square" lIns="25400" tIns="25400" rIns="25400" bIns="25400" rtlCol="0" anchor="t">
            <a:normAutofit lnSpcReduction="10000"/>
          </a:bodyPr>
          <a:lstStyle/>
          <a:p>
            <a:pPr marL="0" indent="0" algn="l">
              <a:buNone/>
            </a:pPr>
            <a:r>
              <a:rPr lang="en-US" sz="2850" b="1" dirty="0">
                <a:solidFill>
                  <a:srgbClr val="1B1A17"/>
                </a:solidFill>
                <a:latin typeface="Arial" pitchFamily="34" charset="0"/>
                <a:ea typeface="Arial" pitchFamily="34" charset="-122"/>
                <a:cs typeface="Arial" pitchFamily="34" charset="-120"/>
              </a:rPr>
              <a:t>Fired over decade-old tweets</a:t>
            </a:r>
            <a:endParaRPr lang="en-US" sz="2850" dirty="0"/>
          </a:p>
        </p:txBody>
      </p:sp>
      <p:sp>
        <p:nvSpPr>
          <p:cNvPr id="12" name="Text 10"/>
          <p:cNvSpPr/>
          <p:nvPr/>
        </p:nvSpPr>
        <p:spPr>
          <a:xfrm>
            <a:off x="9867900" y="4514850"/>
            <a:ext cx="7142226" cy="17526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A blockbuster director was dropped by a major studio when </a:t>
            </a:r>
            <a:r>
              <a:rPr lang="en-US" sz="2400" b="1" dirty="0">
                <a:solidFill>
                  <a:srgbClr val="5D574C"/>
                </a:solidFill>
                <a:latin typeface="Arial" pitchFamily="34" charset="0"/>
                <a:ea typeface="Arial" pitchFamily="34" charset="-122"/>
                <a:cs typeface="Arial" pitchFamily="34" charset="-120"/>
              </a:rPr>
              <a:t>10-year-old </a:t>
            </a:r>
            <a:r>
              <a:rPr lang="en-US" sz="2400" dirty="0">
                <a:solidFill>
                  <a:srgbClr val="5D574C"/>
                </a:solidFill>
                <a:latin typeface="Arial" pitchFamily="34" charset="0"/>
                <a:ea typeface="Arial" pitchFamily="34" charset="-122"/>
                <a:cs typeface="Arial" pitchFamily="34" charset="-120"/>
              </a:rPr>
              <a:t>offensive posts were dug up and circulated. He was later rehired — but only after months of fallout.</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3526"/>
        </a:solidFill>
        <a:effectLst/>
      </p:bgPr>
    </p:bg>
    <p:spTree>
      <p:nvGrpSpPr>
        <p:cNvPr id="1" name=""/>
        <p:cNvGrpSpPr/>
        <p:nvPr/>
      </p:nvGrpSpPr>
      <p:grpSpPr>
        <a:xfrm>
          <a:off x="0" y="0"/>
          <a:ext cx="0" cy="0"/>
          <a:chOff x="0" y="0"/>
          <a:chExt cx="0" cy="0"/>
        </a:xfrm>
      </p:grpSpPr>
      <p:sp>
        <p:nvSpPr>
          <p:cNvPr id="2" name="Text 0"/>
          <p:cNvSpPr/>
          <p:nvPr/>
        </p:nvSpPr>
        <p:spPr>
          <a:xfrm>
            <a:off x="1047750" y="2608897"/>
            <a:ext cx="17811750" cy="2019300"/>
          </a:xfrm>
          <a:prstGeom prst="rect">
            <a:avLst/>
          </a:prstGeom>
          <a:noFill/>
          <a:ln/>
        </p:spPr>
        <p:txBody>
          <a:bodyPr wrap="square" lIns="25400" tIns="25400" rIns="25400" bIns="25400" rtlCol="0" anchor="t">
            <a:normAutofit fontScale="92500" lnSpcReduction="20000"/>
          </a:bodyPr>
          <a:lstStyle/>
          <a:p>
            <a:pPr marL="0" indent="0" algn="l">
              <a:lnSpc>
                <a:spcPct val="80000"/>
              </a:lnSpc>
              <a:buNone/>
            </a:pPr>
            <a:r>
              <a:rPr lang="en-US" sz="19500" kern="0" spc="390" dirty="0">
                <a:solidFill>
                  <a:srgbClr val="FFFFFF"/>
                </a:solidFill>
                <a:latin typeface="Arial" pitchFamily="34" charset="0"/>
                <a:ea typeface="Arial" pitchFamily="34" charset="-122"/>
                <a:cs typeface="Arial" pitchFamily="34" charset="-120"/>
              </a:rPr>
              <a:t>02</a:t>
            </a:r>
            <a:endParaRPr lang="en-US" sz="19500" dirty="0"/>
          </a:p>
        </p:txBody>
      </p:sp>
      <p:sp>
        <p:nvSpPr>
          <p:cNvPr id="3" name="Text 1"/>
          <p:cNvSpPr/>
          <p:nvPr/>
        </p:nvSpPr>
        <p:spPr>
          <a:xfrm>
            <a:off x="1047750" y="4818697"/>
            <a:ext cx="16678275" cy="2141220"/>
          </a:xfrm>
          <a:prstGeom prst="rect">
            <a:avLst/>
          </a:prstGeom>
          <a:noFill/>
          <a:ln/>
        </p:spPr>
        <p:txBody>
          <a:bodyPr wrap="square" lIns="25400" tIns="25400" rIns="25400" bIns="25400" rtlCol="0" anchor="t">
            <a:normAutofit/>
          </a:bodyPr>
          <a:lstStyle/>
          <a:p>
            <a:pPr marL="0" indent="0" algn="l">
              <a:buNone/>
            </a:pPr>
            <a:r>
              <a:rPr lang="en-US" sz="7200" b="1" kern="0" spc="-144" dirty="0">
                <a:solidFill>
                  <a:srgbClr val="FFFFFF"/>
                </a:solidFill>
                <a:latin typeface="Arial" pitchFamily="34" charset="0"/>
                <a:ea typeface="Arial" pitchFamily="34" charset="-122"/>
                <a:cs typeface="Arial" pitchFamily="34" charset="-120"/>
              </a:rPr>
              <a:t>The Permanence of the Internet</a:t>
            </a:r>
            <a:endParaRPr lang="en-US" sz="7200" dirty="0"/>
          </a:p>
        </p:txBody>
      </p:sp>
      <p:sp>
        <p:nvSpPr>
          <p:cNvPr id="4" name="Text 2"/>
          <p:cNvSpPr/>
          <p:nvPr/>
        </p:nvSpPr>
        <p:spPr>
          <a:xfrm>
            <a:off x="1047750" y="7207568"/>
            <a:ext cx="12573000" cy="508635"/>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FFFFFF">
                    <a:alpha val="90000"/>
                  </a:srgbClr>
                </a:solidFill>
                <a:latin typeface="Arial" pitchFamily="34" charset="0"/>
                <a:ea typeface="Arial" pitchFamily="34" charset="-122"/>
                <a:cs typeface="Arial" pitchFamily="34" charset="-120"/>
              </a:rPr>
              <a:t>Why "delete" is the most misleading button on your phone.</a:t>
            </a:r>
            <a:endParaRPr lang="en-US" sz="2850" dirty="0"/>
          </a:p>
        </p:txBody>
      </p:sp>
      <p:pic>
        <p:nvPicPr>
          <p:cNvPr id="5" name="Picture 4">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739320" y="8642487"/>
            <a:ext cx="763058" cy="1025149"/>
          </a:xfrm>
          <a:prstGeom prst="rect">
            <a:avLst/>
          </a:prstGeom>
        </p:spPr>
      </p:pic>
      <p:pic>
        <p:nvPicPr>
          <p:cNvPr id="6" name="Picture 5">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639186" y="8673870"/>
            <a:ext cx="2858578" cy="95642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4066433"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SECTION 02 · PERMANENCE</a:t>
            </a:r>
            <a:endParaRPr lang="en-US" sz="1650" dirty="0"/>
          </a:p>
        </p:txBody>
      </p:sp>
      <p:sp>
        <p:nvSpPr>
          <p:cNvPr id="4" name="Text 2"/>
          <p:cNvSpPr/>
          <p:nvPr/>
        </p:nvSpPr>
        <p:spPr>
          <a:xfrm>
            <a:off x="1047750" y="127254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"Delete" doesn't mean deleted</a:t>
            </a:r>
            <a:endParaRPr lang="en-US" sz="5850" dirty="0"/>
          </a:p>
        </p:txBody>
      </p:sp>
      <p:sp>
        <p:nvSpPr>
          <p:cNvPr id="5" name="Text 3"/>
          <p:cNvSpPr/>
          <p:nvPr/>
        </p:nvSpPr>
        <p:spPr>
          <a:xfrm>
            <a:off x="1047750" y="2259330"/>
            <a:ext cx="12753975" cy="979170"/>
          </a:xfrm>
          <a:prstGeom prst="rect">
            <a:avLst/>
          </a:prstGeom>
          <a:noFill/>
          <a:ln/>
        </p:spPr>
        <p:txBody>
          <a:bodyPr wrap="square" lIns="25400" tIns="25400" rIns="25400" bIns="25400" rtlCol="0" anchor="t">
            <a:normAutofit fontScale="92500"/>
          </a:bodyPr>
          <a:lstStyle/>
          <a:p>
            <a:pPr marL="0" indent="0" algn="l">
              <a:lnSpc>
                <a:spcPct val="130000"/>
              </a:lnSpc>
              <a:buNone/>
            </a:pPr>
            <a:r>
              <a:rPr lang="en-US" sz="2850" dirty="0">
                <a:solidFill>
                  <a:srgbClr val="5D574C"/>
                </a:solidFill>
                <a:latin typeface="Arial" pitchFamily="34" charset="0"/>
                <a:ea typeface="Arial" pitchFamily="34" charset="-122"/>
                <a:cs typeface="Arial" pitchFamily="34" charset="-120"/>
              </a:rPr>
              <a:t>The second you post, copies exist that you no longer control. Here's where they live:</a:t>
            </a:r>
            <a:endParaRPr lang="en-US" sz="2850" dirty="0"/>
          </a:p>
        </p:txBody>
      </p:sp>
      <p:sp>
        <p:nvSpPr>
          <p:cNvPr id="6" name="Shape 4"/>
          <p:cNvSpPr/>
          <p:nvPr/>
        </p:nvSpPr>
        <p:spPr>
          <a:xfrm>
            <a:off x="1047750" y="3619500"/>
            <a:ext cx="16192500" cy="15240"/>
          </a:xfrm>
          <a:prstGeom prst="rect">
            <a:avLst/>
          </a:prstGeom>
          <a:solidFill>
            <a:srgbClr val="E2DCCF"/>
          </a:solidFill>
          <a:ln/>
        </p:spPr>
        <p:txBody>
          <a:bodyPr/>
          <a:lstStyle/>
          <a:p>
            <a:endParaRPr lang="en-GH"/>
          </a:p>
        </p:txBody>
      </p:sp>
      <p:sp>
        <p:nvSpPr>
          <p:cNvPr id="7" name="Text 5"/>
          <p:cNvSpPr/>
          <p:nvPr/>
        </p:nvSpPr>
        <p:spPr>
          <a:xfrm>
            <a:off x="1047750" y="3863340"/>
            <a:ext cx="685800"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1</a:t>
            </a:r>
            <a:endParaRPr lang="en-US" sz="3000" dirty="0"/>
          </a:p>
        </p:txBody>
      </p:sp>
      <p:sp>
        <p:nvSpPr>
          <p:cNvPr id="8" name="Text 6"/>
          <p:cNvSpPr/>
          <p:nvPr/>
        </p:nvSpPr>
        <p:spPr>
          <a:xfrm>
            <a:off x="1943100" y="3977640"/>
            <a:ext cx="377190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Screenshots</a:t>
            </a:r>
            <a:endParaRPr lang="en-US" sz="2400" dirty="0"/>
          </a:p>
        </p:txBody>
      </p:sp>
      <p:sp>
        <p:nvSpPr>
          <p:cNvPr id="9" name="Text 7"/>
          <p:cNvSpPr/>
          <p:nvPr/>
        </p:nvSpPr>
        <p:spPr>
          <a:xfrm>
            <a:off x="5657850" y="4019550"/>
            <a:ext cx="1274064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Saved to someone's camera roll in a single tap — before you ever reconsider.</a:t>
            </a:r>
            <a:endParaRPr lang="en-US" sz="1875" dirty="0"/>
          </a:p>
        </p:txBody>
      </p:sp>
      <p:sp>
        <p:nvSpPr>
          <p:cNvPr id="10" name="Shape 8"/>
          <p:cNvSpPr/>
          <p:nvPr/>
        </p:nvSpPr>
        <p:spPr>
          <a:xfrm>
            <a:off x="1047750" y="4663440"/>
            <a:ext cx="16192500" cy="15240"/>
          </a:xfrm>
          <a:prstGeom prst="rect">
            <a:avLst/>
          </a:prstGeom>
          <a:solidFill>
            <a:srgbClr val="E2DCCF"/>
          </a:solidFill>
          <a:ln/>
        </p:spPr>
        <p:txBody>
          <a:bodyPr/>
          <a:lstStyle/>
          <a:p>
            <a:endParaRPr lang="en-GH"/>
          </a:p>
        </p:txBody>
      </p:sp>
      <p:sp>
        <p:nvSpPr>
          <p:cNvPr id="11" name="Text 9"/>
          <p:cNvSpPr/>
          <p:nvPr/>
        </p:nvSpPr>
        <p:spPr>
          <a:xfrm>
            <a:off x="1047750" y="4907280"/>
            <a:ext cx="685800"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2</a:t>
            </a:r>
            <a:endParaRPr lang="en-US" sz="3000" dirty="0"/>
          </a:p>
        </p:txBody>
      </p:sp>
      <p:sp>
        <p:nvSpPr>
          <p:cNvPr id="12" name="Text 10"/>
          <p:cNvSpPr/>
          <p:nvPr/>
        </p:nvSpPr>
        <p:spPr>
          <a:xfrm>
            <a:off x="1943100" y="5021580"/>
            <a:ext cx="377190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Reposts &amp; shares</a:t>
            </a:r>
            <a:endParaRPr lang="en-US" sz="2400" dirty="0"/>
          </a:p>
        </p:txBody>
      </p:sp>
      <p:sp>
        <p:nvSpPr>
          <p:cNvPr id="13" name="Text 11"/>
          <p:cNvSpPr/>
          <p:nvPr/>
        </p:nvSpPr>
        <p:spPr>
          <a:xfrm>
            <a:off x="5657850" y="5063490"/>
            <a:ext cx="1274064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Once it's shared, it lives on accounts you can't reach or delete.</a:t>
            </a:r>
            <a:endParaRPr lang="en-US" sz="1875" dirty="0"/>
          </a:p>
        </p:txBody>
      </p:sp>
      <p:sp>
        <p:nvSpPr>
          <p:cNvPr id="14" name="Shape 12"/>
          <p:cNvSpPr/>
          <p:nvPr/>
        </p:nvSpPr>
        <p:spPr>
          <a:xfrm>
            <a:off x="1047750" y="5707380"/>
            <a:ext cx="16192500" cy="15240"/>
          </a:xfrm>
          <a:prstGeom prst="rect">
            <a:avLst/>
          </a:prstGeom>
          <a:solidFill>
            <a:srgbClr val="E2DCCF"/>
          </a:solidFill>
          <a:ln/>
        </p:spPr>
        <p:txBody>
          <a:bodyPr/>
          <a:lstStyle/>
          <a:p>
            <a:endParaRPr lang="en-GH"/>
          </a:p>
        </p:txBody>
      </p:sp>
      <p:sp>
        <p:nvSpPr>
          <p:cNvPr id="15" name="Text 13"/>
          <p:cNvSpPr/>
          <p:nvPr/>
        </p:nvSpPr>
        <p:spPr>
          <a:xfrm>
            <a:off x="1047750" y="5951220"/>
            <a:ext cx="685800"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3</a:t>
            </a:r>
            <a:endParaRPr lang="en-US" sz="3000" dirty="0"/>
          </a:p>
        </p:txBody>
      </p:sp>
      <p:sp>
        <p:nvSpPr>
          <p:cNvPr id="16" name="Text 14"/>
          <p:cNvSpPr/>
          <p:nvPr/>
        </p:nvSpPr>
        <p:spPr>
          <a:xfrm>
            <a:off x="1943100" y="6065520"/>
            <a:ext cx="377190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Search caches</a:t>
            </a:r>
            <a:endParaRPr lang="en-US" sz="2400" dirty="0"/>
          </a:p>
        </p:txBody>
      </p:sp>
      <p:sp>
        <p:nvSpPr>
          <p:cNvPr id="17" name="Text 15"/>
          <p:cNvSpPr/>
          <p:nvPr/>
        </p:nvSpPr>
        <p:spPr>
          <a:xfrm>
            <a:off x="5657850" y="6107430"/>
            <a:ext cx="1274064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Search engines store snapshots that can outlive the original page.</a:t>
            </a:r>
            <a:endParaRPr lang="en-US" sz="1875" dirty="0"/>
          </a:p>
        </p:txBody>
      </p:sp>
      <p:sp>
        <p:nvSpPr>
          <p:cNvPr id="18" name="Shape 16"/>
          <p:cNvSpPr/>
          <p:nvPr/>
        </p:nvSpPr>
        <p:spPr>
          <a:xfrm>
            <a:off x="1047750" y="6751320"/>
            <a:ext cx="16192500" cy="15240"/>
          </a:xfrm>
          <a:prstGeom prst="rect">
            <a:avLst/>
          </a:prstGeom>
          <a:solidFill>
            <a:srgbClr val="E2DCCF"/>
          </a:solidFill>
          <a:ln/>
        </p:spPr>
        <p:txBody>
          <a:bodyPr/>
          <a:lstStyle/>
          <a:p>
            <a:endParaRPr lang="en-GH"/>
          </a:p>
        </p:txBody>
      </p:sp>
      <p:sp>
        <p:nvSpPr>
          <p:cNvPr id="19" name="Text 17"/>
          <p:cNvSpPr/>
          <p:nvPr/>
        </p:nvSpPr>
        <p:spPr>
          <a:xfrm>
            <a:off x="1047750" y="6995160"/>
            <a:ext cx="685800"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4</a:t>
            </a:r>
            <a:endParaRPr lang="en-US" sz="3000" dirty="0"/>
          </a:p>
        </p:txBody>
      </p:sp>
      <p:sp>
        <p:nvSpPr>
          <p:cNvPr id="20" name="Text 18"/>
          <p:cNvSpPr/>
          <p:nvPr/>
        </p:nvSpPr>
        <p:spPr>
          <a:xfrm>
            <a:off x="1943100" y="7109460"/>
            <a:ext cx="377190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Archive sites</a:t>
            </a:r>
            <a:endParaRPr lang="en-US" sz="2400" dirty="0"/>
          </a:p>
        </p:txBody>
      </p:sp>
      <p:sp>
        <p:nvSpPr>
          <p:cNvPr id="21" name="Text 19"/>
          <p:cNvSpPr/>
          <p:nvPr/>
        </p:nvSpPr>
        <p:spPr>
          <a:xfrm>
            <a:off x="5657850" y="7151370"/>
            <a:ext cx="1274064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Anyone can permanently save a public page in seconds, on purpose.</a:t>
            </a:r>
            <a:endParaRPr lang="en-US" sz="1875" dirty="0"/>
          </a:p>
        </p:txBody>
      </p:sp>
      <p:sp>
        <p:nvSpPr>
          <p:cNvPr id="22" name="Shape 20"/>
          <p:cNvSpPr/>
          <p:nvPr/>
        </p:nvSpPr>
        <p:spPr>
          <a:xfrm>
            <a:off x="1047750" y="8839200"/>
            <a:ext cx="16192500" cy="15240"/>
          </a:xfrm>
          <a:prstGeom prst="rect">
            <a:avLst/>
          </a:prstGeom>
          <a:solidFill>
            <a:srgbClr val="E2DCCF"/>
          </a:solidFill>
          <a:ln/>
        </p:spPr>
        <p:txBody>
          <a:bodyPr/>
          <a:lstStyle/>
          <a:p>
            <a:endParaRPr lang="en-GH"/>
          </a:p>
        </p:txBody>
      </p:sp>
      <p:sp>
        <p:nvSpPr>
          <p:cNvPr id="23" name="Shape 21"/>
          <p:cNvSpPr/>
          <p:nvPr/>
        </p:nvSpPr>
        <p:spPr>
          <a:xfrm>
            <a:off x="1047750" y="7795260"/>
            <a:ext cx="16192500" cy="15240"/>
          </a:xfrm>
          <a:prstGeom prst="rect">
            <a:avLst/>
          </a:prstGeom>
          <a:solidFill>
            <a:srgbClr val="E2DCCF"/>
          </a:solidFill>
          <a:ln/>
        </p:spPr>
        <p:txBody>
          <a:bodyPr/>
          <a:lstStyle/>
          <a:p>
            <a:endParaRPr lang="en-GH"/>
          </a:p>
        </p:txBody>
      </p:sp>
      <p:sp>
        <p:nvSpPr>
          <p:cNvPr id="24" name="Text 22"/>
          <p:cNvSpPr/>
          <p:nvPr/>
        </p:nvSpPr>
        <p:spPr>
          <a:xfrm>
            <a:off x="1047750" y="8039100"/>
            <a:ext cx="685800"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5</a:t>
            </a:r>
            <a:endParaRPr lang="en-US" sz="3000" dirty="0"/>
          </a:p>
        </p:txBody>
      </p:sp>
      <p:sp>
        <p:nvSpPr>
          <p:cNvPr id="25" name="Text 23"/>
          <p:cNvSpPr/>
          <p:nvPr/>
        </p:nvSpPr>
        <p:spPr>
          <a:xfrm>
            <a:off x="1943100" y="8153400"/>
            <a:ext cx="377190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Company servers</a:t>
            </a:r>
            <a:endParaRPr lang="en-US" sz="2400" dirty="0"/>
          </a:p>
        </p:txBody>
      </p:sp>
      <p:sp>
        <p:nvSpPr>
          <p:cNvPr id="26" name="Text 24"/>
          <p:cNvSpPr/>
          <p:nvPr/>
        </p:nvSpPr>
        <p:spPr>
          <a:xfrm>
            <a:off x="5657850" y="8195310"/>
            <a:ext cx="1274064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75" dirty="0">
                <a:solidFill>
                  <a:srgbClr val="5D574C"/>
                </a:solidFill>
                <a:latin typeface="Arial" pitchFamily="34" charset="0"/>
                <a:ea typeface="Arial" pitchFamily="34" charset="-122"/>
                <a:cs typeface="Arial" pitchFamily="34" charset="-120"/>
              </a:rPr>
              <a:t>Platforms keep backups long after your post disappears from your view.</a:t>
            </a:r>
            <a:endParaRPr lang="en-US" sz="1875" dirty="0"/>
          </a:p>
        </p:txBody>
      </p:sp>
      <p:pic>
        <p:nvPicPr>
          <p:cNvPr id="27" name="Picture 26">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481806" y="856347"/>
            <a:ext cx="763058" cy="1025149"/>
          </a:xfrm>
          <a:prstGeom prst="rect">
            <a:avLst/>
          </a:prstGeom>
        </p:spPr>
      </p:pic>
      <p:pic>
        <p:nvPicPr>
          <p:cNvPr id="28" name="Picture 27">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381672" y="887730"/>
            <a:ext cx="2858578" cy="9564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1A17"/>
        </a:solidFill>
        <a:effectLst/>
      </p:bgPr>
    </p:bg>
    <p:spTree>
      <p:nvGrpSpPr>
        <p:cNvPr id="1" name=""/>
        <p:cNvGrpSpPr/>
        <p:nvPr/>
      </p:nvGrpSpPr>
      <p:grpSpPr>
        <a:xfrm>
          <a:off x="0" y="0"/>
          <a:ext cx="0" cy="0"/>
          <a:chOff x="0" y="0"/>
          <a:chExt cx="0" cy="0"/>
        </a:xfrm>
      </p:grpSpPr>
      <p:sp>
        <p:nvSpPr>
          <p:cNvPr id="2" name="Text 0"/>
          <p:cNvSpPr/>
          <p:nvPr/>
        </p:nvSpPr>
        <p:spPr>
          <a:xfrm>
            <a:off x="1047750" y="267652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363" dirty="0">
                <a:solidFill>
                  <a:srgbClr val="F6B300"/>
                </a:solidFill>
                <a:latin typeface="Arial" pitchFamily="34" charset="0"/>
                <a:ea typeface="Arial" pitchFamily="34" charset="-122"/>
                <a:cs typeface="Arial" pitchFamily="34" charset="-120"/>
              </a:rPr>
              <a:t>SECTION 02 · THE INTERNET KEEPS THE RECEIPTS</a:t>
            </a:r>
            <a:endParaRPr lang="en-US" sz="1650" dirty="0"/>
          </a:p>
        </p:txBody>
      </p:sp>
      <p:sp>
        <p:nvSpPr>
          <p:cNvPr id="3" name="Text 1"/>
          <p:cNvSpPr/>
          <p:nvPr/>
        </p:nvSpPr>
        <p:spPr>
          <a:xfrm>
            <a:off x="1047750" y="3206115"/>
            <a:ext cx="17811750" cy="1844040"/>
          </a:xfrm>
          <a:prstGeom prst="rect">
            <a:avLst/>
          </a:prstGeom>
          <a:noFill/>
          <a:ln/>
        </p:spPr>
        <p:txBody>
          <a:bodyPr wrap="square" lIns="25400" tIns="25400" rIns="25400" bIns="25400" rtlCol="0" anchor="t">
            <a:normAutofit fontScale="92500" lnSpcReduction="10000"/>
          </a:bodyPr>
          <a:lstStyle/>
          <a:p>
            <a:pPr marL="0" indent="0" algn="l">
              <a:lnSpc>
                <a:spcPct val="82000"/>
              </a:lnSpc>
              <a:buNone/>
            </a:pPr>
            <a:r>
              <a:rPr lang="en-US" sz="17250" dirty="0">
                <a:solidFill>
                  <a:srgbClr val="F6B300"/>
                </a:solidFill>
                <a:latin typeface="Arial" pitchFamily="34" charset="0"/>
                <a:ea typeface="Arial" pitchFamily="34" charset="-122"/>
                <a:cs typeface="Arial" pitchFamily="34" charset="-120"/>
              </a:rPr>
              <a:t>900</a:t>
            </a:r>
            <a:r>
              <a:rPr lang="en-US" sz="9000" dirty="0">
                <a:solidFill>
                  <a:srgbClr val="F6B300"/>
                </a:solidFill>
                <a:latin typeface="Arial" pitchFamily="34" charset="0"/>
                <a:ea typeface="Arial" pitchFamily="34" charset="-122"/>
                <a:cs typeface="Arial" pitchFamily="34" charset="-120"/>
              </a:rPr>
              <a:t>B+</a:t>
            </a:r>
            <a:endParaRPr lang="en-US" sz="17250" dirty="0"/>
          </a:p>
        </p:txBody>
      </p:sp>
      <p:sp>
        <p:nvSpPr>
          <p:cNvPr id="4" name="Text 2"/>
          <p:cNvSpPr/>
          <p:nvPr/>
        </p:nvSpPr>
        <p:spPr>
          <a:xfrm>
            <a:off x="1047750" y="5183505"/>
            <a:ext cx="13735050" cy="1238250"/>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500" b="1" kern="0" spc="-45" dirty="0">
                <a:solidFill>
                  <a:srgbClr val="FFFFFF"/>
                </a:solidFill>
                <a:latin typeface="Arial" pitchFamily="34" charset="0"/>
                <a:ea typeface="Arial" pitchFamily="34" charset="-122"/>
                <a:cs typeface="Arial" pitchFamily="34" charset="-120"/>
              </a:rPr>
              <a:t>web pages archived by the Wayback Machine — and anyone can save yours in one click.</a:t>
            </a:r>
            <a:endParaRPr lang="en-US" sz="4500" dirty="0"/>
          </a:p>
        </p:txBody>
      </p:sp>
      <p:sp>
        <p:nvSpPr>
          <p:cNvPr id="5" name="Text 3"/>
          <p:cNvSpPr/>
          <p:nvPr/>
        </p:nvSpPr>
        <p:spPr>
          <a:xfrm>
            <a:off x="1047750" y="6669405"/>
            <a:ext cx="12753975" cy="979170"/>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FFFFFF">
                    <a:alpha val="70000"/>
                  </a:srgbClr>
                </a:solidFill>
                <a:latin typeface="Arial" pitchFamily="34" charset="0"/>
                <a:ea typeface="Arial" pitchFamily="34" charset="-122"/>
                <a:cs typeface="Arial" pitchFamily="34" charset="-120"/>
              </a:rPr>
              <a:t>There is a free public tool whose entire purpose is to remember the internet forever. Deleting your copy does nothing to its copy.</a:t>
            </a:r>
            <a:endParaRPr lang="en-US" sz="2850" dirty="0"/>
          </a:p>
        </p:txBody>
      </p:sp>
      <p:pic>
        <p:nvPicPr>
          <p:cNvPr id="6" name="Picture 5">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341114" y="870086"/>
            <a:ext cx="763058" cy="1025149"/>
          </a:xfrm>
          <a:prstGeom prst="rect">
            <a:avLst/>
          </a:prstGeom>
        </p:spPr>
      </p:pic>
      <p:pic>
        <p:nvPicPr>
          <p:cNvPr id="7" name="Picture 6">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240980" y="901469"/>
            <a:ext cx="2858578" cy="95642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2EA"/>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4066433"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SECTION 02 · PERMANENCE</a:t>
            </a:r>
            <a:endParaRPr lang="en-US" sz="1650" dirty="0"/>
          </a:p>
        </p:txBody>
      </p:sp>
      <p:sp>
        <p:nvSpPr>
          <p:cNvPr id="4" name="Text 2"/>
          <p:cNvSpPr/>
          <p:nvPr/>
        </p:nvSpPr>
        <p:spPr>
          <a:xfrm>
            <a:off x="1047750" y="127254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How an old post comes back</a:t>
            </a:r>
            <a:endParaRPr lang="en-US" sz="5850" dirty="0"/>
          </a:p>
        </p:txBody>
      </p:sp>
      <p:sp>
        <p:nvSpPr>
          <p:cNvPr id="5" name="Shape 3"/>
          <p:cNvSpPr/>
          <p:nvPr/>
        </p:nvSpPr>
        <p:spPr>
          <a:xfrm>
            <a:off x="1047750" y="4857512"/>
            <a:ext cx="3876675" cy="53340"/>
          </a:xfrm>
          <a:prstGeom prst="rect">
            <a:avLst/>
          </a:prstGeom>
          <a:solidFill>
            <a:srgbClr val="1B1A17"/>
          </a:solidFill>
          <a:ln/>
        </p:spPr>
        <p:txBody>
          <a:bodyPr/>
          <a:lstStyle/>
          <a:p>
            <a:endParaRPr lang="en-GH"/>
          </a:p>
        </p:txBody>
      </p:sp>
      <p:sp>
        <p:nvSpPr>
          <p:cNvPr id="6" name="Text 4"/>
          <p:cNvSpPr/>
          <p:nvPr/>
        </p:nvSpPr>
        <p:spPr>
          <a:xfrm>
            <a:off x="1047750" y="5139452"/>
            <a:ext cx="4264343" cy="609600"/>
          </a:xfrm>
          <a:prstGeom prst="rect">
            <a:avLst/>
          </a:prstGeom>
          <a:noFill/>
          <a:ln/>
        </p:spPr>
        <p:txBody>
          <a:bodyPr wrap="square" lIns="25400" tIns="25400" rIns="25400" bIns="25400" rtlCol="0" anchor="t">
            <a:normAutofit/>
          </a:bodyPr>
          <a:lstStyle/>
          <a:p>
            <a:pPr marL="0" indent="0" algn="l">
              <a:buNone/>
            </a:pPr>
            <a:r>
              <a:rPr lang="en-US" sz="3000" dirty="0">
                <a:solidFill>
                  <a:srgbClr val="5D574C"/>
                </a:solidFill>
                <a:latin typeface="Arial" pitchFamily="34" charset="0"/>
                <a:ea typeface="Arial" pitchFamily="34" charset="-122"/>
                <a:cs typeface="Arial" pitchFamily="34" charset="-120"/>
              </a:rPr>
              <a:t>STEP 1</a:t>
            </a:r>
            <a:endParaRPr lang="en-US" sz="3000" dirty="0"/>
          </a:p>
        </p:txBody>
      </p:sp>
      <p:sp>
        <p:nvSpPr>
          <p:cNvPr id="7" name="Text 5"/>
          <p:cNvSpPr/>
          <p:nvPr/>
        </p:nvSpPr>
        <p:spPr>
          <a:xfrm>
            <a:off x="1047750" y="5825252"/>
            <a:ext cx="426434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B1A17"/>
                </a:solidFill>
                <a:latin typeface="Arial" pitchFamily="34" charset="0"/>
                <a:ea typeface="Arial" pitchFamily="34" charset="-122"/>
                <a:cs typeface="Arial" pitchFamily="34" charset="-120"/>
              </a:rPr>
              <a:t>You post</a:t>
            </a:r>
            <a:endParaRPr lang="en-US" sz="2550" dirty="0"/>
          </a:p>
        </p:txBody>
      </p:sp>
      <p:sp>
        <p:nvSpPr>
          <p:cNvPr id="8" name="Text 6"/>
          <p:cNvSpPr/>
          <p:nvPr/>
        </p:nvSpPr>
        <p:spPr>
          <a:xfrm>
            <a:off x="1047750" y="6267212"/>
            <a:ext cx="3992975"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A throwaway joke or hot take at 14. Nobody reacts.</a:t>
            </a:r>
            <a:endParaRPr lang="en-US" sz="1875" dirty="0"/>
          </a:p>
        </p:txBody>
      </p:sp>
      <p:sp>
        <p:nvSpPr>
          <p:cNvPr id="9" name="Shape 7"/>
          <p:cNvSpPr/>
          <p:nvPr/>
        </p:nvSpPr>
        <p:spPr>
          <a:xfrm>
            <a:off x="5153025" y="4857512"/>
            <a:ext cx="3876675" cy="53340"/>
          </a:xfrm>
          <a:prstGeom prst="rect">
            <a:avLst/>
          </a:prstGeom>
          <a:solidFill>
            <a:srgbClr val="1B1A17"/>
          </a:solidFill>
          <a:ln/>
        </p:spPr>
        <p:txBody>
          <a:bodyPr/>
          <a:lstStyle/>
          <a:p>
            <a:endParaRPr lang="en-GH"/>
          </a:p>
        </p:txBody>
      </p:sp>
      <p:sp>
        <p:nvSpPr>
          <p:cNvPr id="10" name="Text 8"/>
          <p:cNvSpPr/>
          <p:nvPr/>
        </p:nvSpPr>
        <p:spPr>
          <a:xfrm>
            <a:off x="5153025" y="5139452"/>
            <a:ext cx="4264343" cy="609600"/>
          </a:xfrm>
          <a:prstGeom prst="rect">
            <a:avLst/>
          </a:prstGeom>
          <a:noFill/>
          <a:ln/>
        </p:spPr>
        <p:txBody>
          <a:bodyPr wrap="square" lIns="25400" tIns="25400" rIns="25400" bIns="25400" rtlCol="0" anchor="t">
            <a:normAutofit/>
          </a:bodyPr>
          <a:lstStyle/>
          <a:p>
            <a:pPr marL="0" indent="0" algn="l">
              <a:buNone/>
            </a:pPr>
            <a:r>
              <a:rPr lang="en-US" sz="3000" dirty="0">
                <a:solidFill>
                  <a:srgbClr val="5D574C"/>
                </a:solidFill>
                <a:latin typeface="Arial" pitchFamily="34" charset="0"/>
                <a:ea typeface="Arial" pitchFamily="34" charset="-122"/>
                <a:cs typeface="Arial" pitchFamily="34" charset="-120"/>
              </a:rPr>
              <a:t>STEP 2</a:t>
            </a:r>
            <a:endParaRPr lang="en-US" sz="3000" dirty="0"/>
          </a:p>
        </p:txBody>
      </p:sp>
      <p:sp>
        <p:nvSpPr>
          <p:cNvPr id="11" name="Text 9"/>
          <p:cNvSpPr/>
          <p:nvPr/>
        </p:nvSpPr>
        <p:spPr>
          <a:xfrm>
            <a:off x="5153025" y="5825252"/>
            <a:ext cx="426434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B1A17"/>
                </a:solidFill>
                <a:latin typeface="Arial" pitchFamily="34" charset="0"/>
                <a:ea typeface="Arial" pitchFamily="34" charset="-122"/>
                <a:cs typeface="Arial" pitchFamily="34" charset="-120"/>
              </a:rPr>
              <a:t>You forget</a:t>
            </a:r>
            <a:endParaRPr lang="en-US" sz="2550" dirty="0"/>
          </a:p>
        </p:txBody>
      </p:sp>
      <p:sp>
        <p:nvSpPr>
          <p:cNvPr id="12" name="Text 10"/>
          <p:cNvSpPr/>
          <p:nvPr/>
        </p:nvSpPr>
        <p:spPr>
          <a:xfrm>
            <a:off x="5153025" y="6267212"/>
            <a:ext cx="3992975"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Years pass. You'd never post it now — but it's still there.</a:t>
            </a:r>
            <a:endParaRPr lang="en-US" sz="1875" dirty="0"/>
          </a:p>
        </p:txBody>
      </p:sp>
      <p:sp>
        <p:nvSpPr>
          <p:cNvPr id="13" name="Shape 11"/>
          <p:cNvSpPr/>
          <p:nvPr/>
        </p:nvSpPr>
        <p:spPr>
          <a:xfrm>
            <a:off x="9258300" y="4857512"/>
            <a:ext cx="3876675" cy="53340"/>
          </a:xfrm>
          <a:prstGeom prst="rect">
            <a:avLst/>
          </a:prstGeom>
          <a:solidFill>
            <a:srgbClr val="EE3526"/>
          </a:solidFill>
          <a:ln/>
        </p:spPr>
        <p:txBody>
          <a:bodyPr/>
          <a:lstStyle/>
          <a:p>
            <a:endParaRPr lang="en-GH"/>
          </a:p>
        </p:txBody>
      </p:sp>
      <p:sp>
        <p:nvSpPr>
          <p:cNvPr id="14" name="Text 12"/>
          <p:cNvSpPr/>
          <p:nvPr/>
        </p:nvSpPr>
        <p:spPr>
          <a:xfrm>
            <a:off x="9258300" y="5139452"/>
            <a:ext cx="4264343"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STEP 3</a:t>
            </a:r>
            <a:endParaRPr lang="en-US" sz="3000" dirty="0"/>
          </a:p>
        </p:txBody>
      </p:sp>
      <p:sp>
        <p:nvSpPr>
          <p:cNvPr id="15" name="Text 13"/>
          <p:cNvSpPr/>
          <p:nvPr/>
        </p:nvSpPr>
        <p:spPr>
          <a:xfrm>
            <a:off x="9258300" y="5825252"/>
            <a:ext cx="426434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B1A17"/>
                </a:solidFill>
                <a:latin typeface="Arial" pitchFamily="34" charset="0"/>
                <a:ea typeface="Arial" pitchFamily="34" charset="-122"/>
                <a:cs typeface="Arial" pitchFamily="34" charset="-120"/>
              </a:rPr>
              <a:t>You're noticed</a:t>
            </a:r>
            <a:endParaRPr lang="en-US" sz="2550" dirty="0"/>
          </a:p>
        </p:txBody>
      </p:sp>
      <p:sp>
        <p:nvSpPr>
          <p:cNvPr id="16" name="Text 14"/>
          <p:cNvSpPr/>
          <p:nvPr/>
        </p:nvSpPr>
        <p:spPr>
          <a:xfrm>
            <a:off x="9258300" y="6267212"/>
            <a:ext cx="3992975" cy="681038"/>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You apply, get hired, win, or go viral. Now you're worth checking.</a:t>
            </a:r>
            <a:endParaRPr lang="en-US" sz="1875" dirty="0"/>
          </a:p>
        </p:txBody>
      </p:sp>
      <p:sp>
        <p:nvSpPr>
          <p:cNvPr id="17" name="Shape 15"/>
          <p:cNvSpPr/>
          <p:nvPr/>
        </p:nvSpPr>
        <p:spPr>
          <a:xfrm>
            <a:off x="13363575" y="4857512"/>
            <a:ext cx="3876675" cy="53340"/>
          </a:xfrm>
          <a:prstGeom prst="rect">
            <a:avLst/>
          </a:prstGeom>
          <a:solidFill>
            <a:srgbClr val="EE3526"/>
          </a:solidFill>
          <a:ln/>
        </p:spPr>
        <p:txBody>
          <a:bodyPr/>
          <a:lstStyle/>
          <a:p>
            <a:endParaRPr lang="en-GH"/>
          </a:p>
        </p:txBody>
      </p:sp>
      <p:sp>
        <p:nvSpPr>
          <p:cNvPr id="18" name="Text 16"/>
          <p:cNvSpPr/>
          <p:nvPr/>
        </p:nvSpPr>
        <p:spPr>
          <a:xfrm>
            <a:off x="13363575" y="5139452"/>
            <a:ext cx="4264343" cy="609600"/>
          </a:xfrm>
          <a:prstGeom prst="rect">
            <a:avLst/>
          </a:prstGeom>
          <a:noFill/>
          <a:ln/>
        </p:spPr>
        <p:txBody>
          <a:bodyPr wrap="square" lIns="25400" tIns="25400" rIns="25400" bIns="25400" rtlCol="0" anchor="t">
            <a:normAutofit/>
          </a:bodyPr>
          <a:lstStyle/>
          <a:p>
            <a:pPr marL="0" indent="0" algn="l">
              <a:buNone/>
            </a:pPr>
            <a:r>
              <a:rPr lang="en-US" sz="3000" dirty="0">
                <a:solidFill>
                  <a:srgbClr val="EE3526"/>
                </a:solidFill>
                <a:latin typeface="Arial" pitchFamily="34" charset="0"/>
                <a:ea typeface="Arial" pitchFamily="34" charset="-122"/>
                <a:cs typeface="Arial" pitchFamily="34" charset="-120"/>
              </a:rPr>
              <a:t>STEP 4</a:t>
            </a:r>
            <a:endParaRPr lang="en-US" sz="3000" dirty="0"/>
          </a:p>
        </p:txBody>
      </p:sp>
      <p:sp>
        <p:nvSpPr>
          <p:cNvPr id="19" name="Text 17"/>
          <p:cNvSpPr/>
          <p:nvPr/>
        </p:nvSpPr>
        <p:spPr>
          <a:xfrm>
            <a:off x="13363575" y="5825252"/>
            <a:ext cx="426434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1B1A17"/>
                </a:solidFill>
                <a:latin typeface="Arial" pitchFamily="34" charset="0"/>
                <a:ea typeface="Arial" pitchFamily="34" charset="-122"/>
                <a:cs typeface="Arial" pitchFamily="34" charset="-120"/>
              </a:rPr>
              <a:t>It resurfaces</a:t>
            </a:r>
            <a:endParaRPr lang="en-US" sz="2550" dirty="0"/>
          </a:p>
        </p:txBody>
      </p:sp>
      <p:sp>
        <p:nvSpPr>
          <p:cNvPr id="20" name="Text 18"/>
          <p:cNvSpPr/>
          <p:nvPr/>
        </p:nvSpPr>
        <p:spPr>
          <a:xfrm>
            <a:off x="13363575" y="6267212"/>
            <a:ext cx="3992975" cy="1002506"/>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Someone digs, screenshots, and shares. The post didn't change — your audience did.</a:t>
            </a:r>
            <a:endParaRPr lang="en-US" sz="1875" dirty="0"/>
          </a:p>
        </p:txBody>
      </p:sp>
      <p:pic>
        <p:nvPicPr>
          <p:cNvPr id="21" name="Picture 20">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196056" y="825867"/>
            <a:ext cx="763058" cy="1025149"/>
          </a:xfrm>
          <a:prstGeom prst="rect">
            <a:avLst/>
          </a:prstGeom>
        </p:spPr>
      </p:pic>
      <p:pic>
        <p:nvPicPr>
          <p:cNvPr id="22" name="Picture 21">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095922" y="857250"/>
            <a:ext cx="2858578" cy="95642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3526"/>
        </a:solidFill>
        <a:effectLst/>
      </p:bgPr>
    </p:bg>
    <p:spTree>
      <p:nvGrpSpPr>
        <p:cNvPr id="1" name=""/>
        <p:cNvGrpSpPr/>
        <p:nvPr/>
      </p:nvGrpSpPr>
      <p:grpSpPr>
        <a:xfrm>
          <a:off x="0" y="0"/>
          <a:ext cx="0" cy="0"/>
          <a:chOff x="0" y="0"/>
          <a:chExt cx="0" cy="0"/>
        </a:xfrm>
      </p:grpSpPr>
      <p:sp>
        <p:nvSpPr>
          <p:cNvPr id="2" name="Text 0"/>
          <p:cNvSpPr/>
          <p:nvPr/>
        </p:nvSpPr>
        <p:spPr>
          <a:xfrm>
            <a:off x="1047750" y="3134678"/>
            <a:ext cx="17811750" cy="2019300"/>
          </a:xfrm>
          <a:prstGeom prst="rect">
            <a:avLst/>
          </a:prstGeom>
          <a:noFill/>
          <a:ln/>
        </p:spPr>
        <p:txBody>
          <a:bodyPr wrap="square" lIns="25400" tIns="25400" rIns="25400" bIns="25400" rtlCol="0" anchor="t">
            <a:normAutofit fontScale="92500" lnSpcReduction="20000"/>
          </a:bodyPr>
          <a:lstStyle/>
          <a:p>
            <a:pPr marL="0" indent="0" algn="l">
              <a:lnSpc>
                <a:spcPct val="80000"/>
              </a:lnSpc>
              <a:buNone/>
            </a:pPr>
            <a:r>
              <a:rPr lang="en-US" sz="19500" kern="0" spc="390" dirty="0">
                <a:solidFill>
                  <a:srgbClr val="FFFFFF"/>
                </a:solidFill>
                <a:latin typeface="Arial" pitchFamily="34" charset="0"/>
                <a:ea typeface="Arial" pitchFamily="34" charset="-122"/>
                <a:cs typeface="Arial" pitchFamily="34" charset="-120"/>
              </a:rPr>
              <a:t>03</a:t>
            </a:r>
            <a:endParaRPr lang="en-US" sz="19500" dirty="0"/>
          </a:p>
        </p:txBody>
      </p:sp>
      <p:sp>
        <p:nvSpPr>
          <p:cNvPr id="3" name="Text 1"/>
          <p:cNvSpPr/>
          <p:nvPr/>
        </p:nvSpPr>
        <p:spPr>
          <a:xfrm>
            <a:off x="1047750" y="5344478"/>
            <a:ext cx="17811750" cy="1089660"/>
          </a:xfrm>
          <a:prstGeom prst="rect">
            <a:avLst/>
          </a:prstGeom>
          <a:noFill/>
          <a:ln/>
        </p:spPr>
        <p:txBody>
          <a:bodyPr wrap="square" lIns="25400" tIns="25400" rIns="25400" bIns="25400" rtlCol="0" anchor="t">
            <a:normAutofit lnSpcReduction="10000"/>
          </a:bodyPr>
          <a:lstStyle/>
          <a:p>
            <a:pPr marL="0" indent="0" algn="l">
              <a:buNone/>
            </a:pPr>
            <a:r>
              <a:rPr lang="en-US" sz="7200" b="1" kern="0" spc="-144" dirty="0">
                <a:solidFill>
                  <a:srgbClr val="FFFFFF"/>
                </a:solidFill>
                <a:latin typeface="Arial" pitchFamily="34" charset="0"/>
                <a:ea typeface="Arial" pitchFamily="34" charset="-122"/>
                <a:cs typeface="Arial" pitchFamily="34" charset="-120"/>
              </a:rPr>
              <a:t>Cleaning Up</a:t>
            </a:r>
            <a:endParaRPr lang="en-US" sz="7200" dirty="0"/>
          </a:p>
        </p:txBody>
      </p:sp>
      <p:sp>
        <p:nvSpPr>
          <p:cNvPr id="4" name="Text 2"/>
          <p:cNvSpPr/>
          <p:nvPr/>
        </p:nvSpPr>
        <p:spPr>
          <a:xfrm>
            <a:off x="1047750" y="6681788"/>
            <a:ext cx="12573000" cy="508635"/>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FFFFFF">
                    <a:alpha val="90000"/>
                  </a:srgbClr>
                </a:solidFill>
                <a:latin typeface="Arial" pitchFamily="34" charset="0"/>
                <a:ea typeface="Arial" pitchFamily="34" charset="-122"/>
                <a:cs typeface="Arial" pitchFamily="34" charset="-120"/>
              </a:rPr>
              <a:t>How to tidy your trail — and the honest limits of what cleanup can do.</a:t>
            </a:r>
            <a:endParaRPr lang="en-US" sz="2850" dirty="0"/>
          </a:p>
        </p:txBody>
      </p:sp>
      <p:pic>
        <p:nvPicPr>
          <p:cNvPr id="5" name="Picture 4">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178882" y="8288525"/>
            <a:ext cx="763058" cy="1025149"/>
          </a:xfrm>
          <a:prstGeom prst="rect">
            <a:avLst/>
          </a:prstGeom>
        </p:spPr>
      </p:pic>
      <p:pic>
        <p:nvPicPr>
          <p:cNvPr id="6" name="Picture 5">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078748" y="8319908"/>
            <a:ext cx="2858578" cy="95642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02970"/>
            <a:ext cx="152400" cy="152400"/>
          </a:xfrm>
          <a:prstGeom prst="rect">
            <a:avLst/>
          </a:prstGeom>
          <a:solidFill>
            <a:srgbClr val="EE3526"/>
          </a:solidFill>
          <a:ln/>
        </p:spPr>
        <p:txBody>
          <a:bodyPr/>
          <a:lstStyle/>
          <a:p>
            <a:endParaRPr lang="en-GH"/>
          </a:p>
        </p:txBody>
      </p:sp>
      <p:sp>
        <p:nvSpPr>
          <p:cNvPr id="3" name="Text 1"/>
          <p:cNvSpPr/>
          <p:nvPr/>
        </p:nvSpPr>
        <p:spPr>
          <a:xfrm>
            <a:off x="1333500" y="857250"/>
            <a:ext cx="4054048" cy="274320"/>
          </a:xfrm>
          <a:prstGeom prst="rect">
            <a:avLst/>
          </a:prstGeom>
          <a:noFill/>
          <a:ln/>
        </p:spPr>
        <p:txBody>
          <a:bodyPr wrap="square" lIns="0" tIns="0" rIns="0" bIns="0" rtlCol="0" anchor="t">
            <a:normAutofit/>
          </a:bodyPr>
          <a:lstStyle/>
          <a:p>
            <a:pPr marL="0" indent="0" algn="l">
              <a:buNone/>
            </a:pPr>
            <a:r>
              <a:rPr lang="en-US" sz="1650" b="1" kern="0" spc="363" dirty="0">
                <a:solidFill>
                  <a:srgbClr val="EE3526"/>
                </a:solidFill>
                <a:latin typeface="Arial" pitchFamily="34" charset="0"/>
                <a:ea typeface="Arial" pitchFamily="34" charset="-122"/>
                <a:cs typeface="Arial" pitchFamily="34" charset="-120"/>
              </a:rPr>
              <a:t>SECTION 03 · CLEANING UP</a:t>
            </a:r>
            <a:endParaRPr lang="en-US" sz="1650" dirty="0"/>
          </a:p>
        </p:txBody>
      </p:sp>
      <p:sp>
        <p:nvSpPr>
          <p:cNvPr id="4" name="Text 2"/>
          <p:cNvSpPr/>
          <p:nvPr/>
        </p:nvSpPr>
        <p:spPr>
          <a:xfrm>
            <a:off x="1047750" y="127254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The clean-up playbook</a:t>
            </a:r>
            <a:endParaRPr lang="en-US" sz="5850" dirty="0"/>
          </a:p>
        </p:txBody>
      </p:sp>
      <p:sp>
        <p:nvSpPr>
          <p:cNvPr id="5" name="Text 3"/>
          <p:cNvSpPr/>
          <p:nvPr/>
        </p:nvSpPr>
        <p:spPr>
          <a:xfrm>
            <a:off x="1047750" y="2545080"/>
            <a:ext cx="468987" cy="514350"/>
          </a:xfrm>
          <a:prstGeom prst="rect">
            <a:avLst/>
          </a:prstGeom>
          <a:noFill/>
          <a:ln/>
        </p:spPr>
        <p:txBody>
          <a:bodyPr wrap="square" lIns="25400" tIns="25400" rIns="25400" bIns="25400" rtlCol="0" anchor="t">
            <a:normAutofit fontScale="77500" lnSpcReduction="20000"/>
          </a:bodyPr>
          <a:lstStyle/>
          <a:p>
            <a:pPr marL="0" indent="0" algn="l">
              <a:lnSpc>
                <a:spcPct val="100000"/>
              </a:lnSpc>
              <a:buNone/>
            </a:pPr>
            <a:r>
              <a:rPr lang="en-US" sz="3750" dirty="0">
                <a:solidFill>
                  <a:srgbClr val="EE3526"/>
                </a:solidFill>
                <a:latin typeface="Arial" pitchFamily="34" charset="0"/>
                <a:ea typeface="Arial" pitchFamily="34" charset="-122"/>
                <a:cs typeface="Arial" pitchFamily="34" charset="-120"/>
              </a:rPr>
              <a:t>01</a:t>
            </a:r>
            <a:endParaRPr lang="en-US" sz="3750" dirty="0"/>
          </a:p>
        </p:txBody>
      </p:sp>
      <p:sp>
        <p:nvSpPr>
          <p:cNvPr id="6" name="Text 4"/>
          <p:cNvSpPr/>
          <p:nvPr/>
        </p:nvSpPr>
        <p:spPr>
          <a:xfrm>
            <a:off x="1669137" y="2545080"/>
            <a:ext cx="7908024"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Audit yourself</a:t>
            </a:r>
            <a:endParaRPr lang="en-US" sz="2400" dirty="0"/>
          </a:p>
        </p:txBody>
      </p:sp>
      <p:sp>
        <p:nvSpPr>
          <p:cNvPr id="7" name="Text 5"/>
          <p:cNvSpPr/>
          <p:nvPr/>
        </p:nvSpPr>
        <p:spPr>
          <a:xfrm>
            <a:off x="1669137" y="2945130"/>
            <a:ext cx="7404786" cy="681038"/>
          </a:xfrm>
          <a:prstGeom prst="rect">
            <a:avLst/>
          </a:prstGeom>
          <a:noFill/>
          <a:ln/>
        </p:spPr>
        <p:txBody>
          <a:bodyPr wrap="square" lIns="25400" tIns="25400" rIns="25400" bIns="25400" rtlCol="0" anchor="t">
            <a:normAutofit fontScale="925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Google your name and every old username. See what a stranger sees.</a:t>
            </a:r>
            <a:endParaRPr lang="en-US" sz="1875" dirty="0"/>
          </a:p>
        </p:txBody>
      </p:sp>
      <p:sp>
        <p:nvSpPr>
          <p:cNvPr id="8" name="Text 6"/>
          <p:cNvSpPr/>
          <p:nvPr/>
        </p:nvSpPr>
        <p:spPr>
          <a:xfrm>
            <a:off x="9429750" y="2545080"/>
            <a:ext cx="546973" cy="5143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750" dirty="0">
                <a:solidFill>
                  <a:srgbClr val="EE3526"/>
                </a:solidFill>
                <a:latin typeface="Arial" pitchFamily="34" charset="0"/>
                <a:ea typeface="Arial" pitchFamily="34" charset="-122"/>
                <a:cs typeface="Arial" pitchFamily="34" charset="-120"/>
              </a:rPr>
              <a:t>02</a:t>
            </a:r>
            <a:endParaRPr lang="en-US" sz="3750" dirty="0"/>
          </a:p>
        </p:txBody>
      </p:sp>
      <p:sp>
        <p:nvSpPr>
          <p:cNvPr id="9" name="Text 7"/>
          <p:cNvSpPr/>
          <p:nvPr/>
        </p:nvSpPr>
        <p:spPr>
          <a:xfrm>
            <a:off x="10129124" y="2545080"/>
            <a:ext cx="735284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Lock it down</a:t>
            </a:r>
            <a:endParaRPr lang="en-US" sz="2400" dirty="0"/>
          </a:p>
        </p:txBody>
      </p:sp>
      <p:sp>
        <p:nvSpPr>
          <p:cNvPr id="10" name="Text 8"/>
          <p:cNvSpPr/>
          <p:nvPr/>
        </p:nvSpPr>
        <p:spPr>
          <a:xfrm>
            <a:off x="10129124" y="2945130"/>
            <a:ext cx="7352848" cy="359569"/>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Set accounts to private and review who can tag or message you.</a:t>
            </a:r>
            <a:endParaRPr lang="en-US" sz="1875" dirty="0"/>
          </a:p>
        </p:txBody>
      </p:sp>
      <p:sp>
        <p:nvSpPr>
          <p:cNvPr id="11" name="Text 9"/>
          <p:cNvSpPr/>
          <p:nvPr/>
        </p:nvSpPr>
        <p:spPr>
          <a:xfrm>
            <a:off x="1047750" y="4922520"/>
            <a:ext cx="546973" cy="5143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750" dirty="0">
                <a:solidFill>
                  <a:srgbClr val="EE3526"/>
                </a:solidFill>
                <a:latin typeface="Arial" pitchFamily="34" charset="0"/>
                <a:ea typeface="Arial" pitchFamily="34" charset="-122"/>
                <a:cs typeface="Arial" pitchFamily="34" charset="-120"/>
              </a:rPr>
              <a:t>03</a:t>
            </a:r>
            <a:endParaRPr lang="en-US" sz="3750" dirty="0"/>
          </a:p>
        </p:txBody>
      </p:sp>
      <p:sp>
        <p:nvSpPr>
          <p:cNvPr id="12" name="Text 10"/>
          <p:cNvSpPr/>
          <p:nvPr/>
        </p:nvSpPr>
        <p:spPr>
          <a:xfrm>
            <a:off x="1747123" y="4922520"/>
            <a:ext cx="782224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Delete the obvious</a:t>
            </a:r>
            <a:endParaRPr lang="en-US" sz="2400" dirty="0"/>
          </a:p>
        </p:txBody>
      </p:sp>
      <p:sp>
        <p:nvSpPr>
          <p:cNvPr id="13" name="Text 11"/>
          <p:cNvSpPr/>
          <p:nvPr/>
        </p:nvSpPr>
        <p:spPr>
          <a:xfrm>
            <a:off x="1747123" y="5322570"/>
            <a:ext cx="7324461" cy="681038"/>
          </a:xfrm>
          <a:prstGeom prst="rect">
            <a:avLst/>
          </a:prstGeom>
          <a:noFill/>
          <a:ln/>
        </p:spPr>
        <p:txBody>
          <a:bodyPr wrap="square" lIns="25400" tIns="25400" rIns="25400" bIns="25400" rtlCol="0" anchor="t">
            <a:normAutofit fontScale="925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Remove posts you wouldn't want a coach, recruiter, or grandparent to read.</a:t>
            </a:r>
            <a:endParaRPr lang="en-US" sz="1875" dirty="0"/>
          </a:p>
        </p:txBody>
      </p:sp>
      <p:sp>
        <p:nvSpPr>
          <p:cNvPr id="14" name="Text 12"/>
          <p:cNvSpPr/>
          <p:nvPr/>
        </p:nvSpPr>
        <p:spPr>
          <a:xfrm>
            <a:off x="9429750" y="4922520"/>
            <a:ext cx="546973" cy="5143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750" dirty="0">
                <a:solidFill>
                  <a:srgbClr val="EE3526"/>
                </a:solidFill>
                <a:latin typeface="Arial" pitchFamily="34" charset="0"/>
                <a:ea typeface="Arial" pitchFamily="34" charset="-122"/>
                <a:cs typeface="Arial" pitchFamily="34" charset="-120"/>
              </a:rPr>
              <a:t>04</a:t>
            </a:r>
            <a:endParaRPr lang="en-US" sz="3750" dirty="0"/>
          </a:p>
        </p:txBody>
      </p:sp>
      <p:sp>
        <p:nvSpPr>
          <p:cNvPr id="15" name="Text 13"/>
          <p:cNvSpPr/>
          <p:nvPr/>
        </p:nvSpPr>
        <p:spPr>
          <a:xfrm>
            <a:off x="10129124" y="4922520"/>
            <a:ext cx="6641819"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Untag &amp; ask</a:t>
            </a:r>
            <a:endParaRPr lang="en-US" sz="2400" dirty="0"/>
          </a:p>
        </p:txBody>
      </p:sp>
      <p:sp>
        <p:nvSpPr>
          <p:cNvPr id="16" name="Text 14"/>
          <p:cNvSpPr/>
          <p:nvPr/>
        </p:nvSpPr>
        <p:spPr>
          <a:xfrm>
            <a:off x="10129124" y="5322570"/>
            <a:ext cx="6641819" cy="359569"/>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Remove tags and ask friends to take down posts you're in.</a:t>
            </a:r>
            <a:endParaRPr lang="en-US" sz="1875" dirty="0"/>
          </a:p>
        </p:txBody>
      </p:sp>
      <p:sp>
        <p:nvSpPr>
          <p:cNvPr id="17" name="Text 15"/>
          <p:cNvSpPr/>
          <p:nvPr/>
        </p:nvSpPr>
        <p:spPr>
          <a:xfrm>
            <a:off x="1047750" y="7299960"/>
            <a:ext cx="546973" cy="5143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750" dirty="0">
                <a:solidFill>
                  <a:srgbClr val="EE3526"/>
                </a:solidFill>
                <a:latin typeface="Arial" pitchFamily="34" charset="0"/>
                <a:ea typeface="Arial" pitchFamily="34" charset="-122"/>
                <a:cs typeface="Arial" pitchFamily="34" charset="-120"/>
              </a:rPr>
              <a:t>05</a:t>
            </a:r>
            <a:endParaRPr lang="en-US" sz="3750" dirty="0"/>
          </a:p>
        </p:txBody>
      </p:sp>
      <p:sp>
        <p:nvSpPr>
          <p:cNvPr id="18" name="Text 16"/>
          <p:cNvSpPr/>
          <p:nvPr/>
        </p:nvSpPr>
        <p:spPr>
          <a:xfrm>
            <a:off x="1747123" y="7299960"/>
            <a:ext cx="7822240"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B1A17"/>
                </a:solidFill>
                <a:latin typeface="Arial" pitchFamily="34" charset="0"/>
                <a:ea typeface="Arial" pitchFamily="34" charset="-122"/>
                <a:cs typeface="Arial" pitchFamily="34" charset="-120"/>
              </a:rPr>
              <a:t>Set up alerts</a:t>
            </a:r>
            <a:endParaRPr lang="en-US" sz="2400" dirty="0"/>
          </a:p>
        </p:txBody>
      </p:sp>
      <p:sp>
        <p:nvSpPr>
          <p:cNvPr id="19" name="Text 17"/>
          <p:cNvSpPr/>
          <p:nvPr/>
        </p:nvSpPr>
        <p:spPr>
          <a:xfrm>
            <a:off x="1747123" y="7700010"/>
            <a:ext cx="7324461" cy="681038"/>
          </a:xfrm>
          <a:prstGeom prst="rect">
            <a:avLst/>
          </a:prstGeom>
          <a:noFill/>
          <a:ln/>
        </p:spPr>
        <p:txBody>
          <a:bodyPr wrap="square" lIns="25400" tIns="25400" rIns="25400" bIns="25400" rtlCol="0" anchor="t">
            <a:normAutofit fontScale="925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Create a name alert so you know when something new appears about you.</a:t>
            </a:r>
            <a:endParaRPr lang="en-US" sz="1875" dirty="0"/>
          </a:p>
        </p:txBody>
      </p:sp>
      <p:sp>
        <p:nvSpPr>
          <p:cNvPr id="20" name="Text 18"/>
          <p:cNvSpPr/>
          <p:nvPr/>
        </p:nvSpPr>
        <p:spPr>
          <a:xfrm>
            <a:off x="9429750" y="7299960"/>
            <a:ext cx="546973" cy="5143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3750" dirty="0">
                <a:solidFill>
                  <a:srgbClr val="2454E6"/>
                </a:solidFill>
                <a:latin typeface="Arial" pitchFamily="34" charset="0"/>
                <a:ea typeface="Arial" pitchFamily="34" charset="-122"/>
                <a:cs typeface="Arial" pitchFamily="34" charset="-120"/>
              </a:rPr>
              <a:t>06</a:t>
            </a:r>
            <a:endParaRPr lang="en-US" sz="3750" dirty="0"/>
          </a:p>
        </p:txBody>
      </p:sp>
      <p:sp>
        <p:nvSpPr>
          <p:cNvPr id="21" name="Text 19"/>
          <p:cNvSpPr/>
          <p:nvPr/>
        </p:nvSpPr>
        <p:spPr>
          <a:xfrm>
            <a:off x="10129124" y="7299960"/>
            <a:ext cx="7681056"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454E6"/>
                </a:solidFill>
                <a:latin typeface="Arial" pitchFamily="34" charset="0"/>
                <a:ea typeface="Arial" pitchFamily="34" charset="-122"/>
                <a:cs typeface="Arial" pitchFamily="34" charset="-120"/>
              </a:rPr>
              <a:t>Bury it with good</a:t>
            </a:r>
            <a:endParaRPr lang="en-US" sz="2400" dirty="0"/>
          </a:p>
        </p:txBody>
      </p:sp>
      <p:sp>
        <p:nvSpPr>
          <p:cNvPr id="22" name="Text 20"/>
          <p:cNvSpPr/>
          <p:nvPr/>
        </p:nvSpPr>
        <p:spPr>
          <a:xfrm>
            <a:off x="10129124" y="7700010"/>
            <a:ext cx="7681056" cy="359569"/>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1875" dirty="0">
                <a:solidFill>
                  <a:srgbClr val="5D574C"/>
                </a:solidFill>
                <a:latin typeface="Arial" pitchFamily="34" charset="0"/>
                <a:ea typeface="Arial" pitchFamily="34" charset="-122"/>
                <a:cs typeface="Arial" pitchFamily="34" charset="-120"/>
              </a:rPr>
              <a:t>Publish real, positive content — projects, awards — so it ranks first.</a:t>
            </a:r>
            <a:endParaRPr lang="en-US" sz="1875" dirty="0"/>
          </a:p>
        </p:txBody>
      </p:sp>
      <p:pic>
        <p:nvPicPr>
          <p:cNvPr id="23" name="Picture 22">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012499" y="979642"/>
            <a:ext cx="763058" cy="1025149"/>
          </a:xfrm>
          <a:prstGeom prst="rect">
            <a:avLst/>
          </a:prstGeom>
        </p:spPr>
      </p:pic>
      <p:pic>
        <p:nvPicPr>
          <p:cNvPr id="24" name="Picture 23">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3912365" y="1011025"/>
            <a:ext cx="2858578" cy="95642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047750" y="3470910"/>
            <a:ext cx="8277225" cy="411480"/>
          </a:xfrm>
          <a:prstGeom prst="rect">
            <a:avLst/>
          </a:prstGeom>
          <a:noFill/>
          <a:ln/>
        </p:spPr>
        <p:txBody>
          <a:bodyPr wrap="square" lIns="25400" tIns="25400" rIns="25400" bIns="25400" rtlCol="0" anchor="t">
            <a:normAutofit/>
          </a:bodyPr>
          <a:lstStyle/>
          <a:p>
            <a:pPr marL="0" indent="0" algn="l">
              <a:buNone/>
            </a:pPr>
            <a:r>
              <a:rPr lang="en-US" sz="1950" kern="0" spc="78" dirty="0">
                <a:solidFill>
                  <a:srgbClr val="EE3526"/>
                </a:solidFill>
                <a:latin typeface="Arial" pitchFamily="34" charset="0"/>
                <a:ea typeface="Arial" pitchFamily="34" charset="-122"/>
                <a:cs typeface="Arial" pitchFamily="34" charset="-120"/>
              </a:rPr>
              <a:t>THE HONEST LIMIT</a:t>
            </a:r>
            <a:endParaRPr lang="en-US" sz="1950" dirty="0"/>
          </a:p>
        </p:txBody>
      </p:sp>
      <p:sp>
        <p:nvSpPr>
          <p:cNvPr id="3" name="Text 1"/>
          <p:cNvSpPr/>
          <p:nvPr/>
        </p:nvSpPr>
        <p:spPr>
          <a:xfrm>
            <a:off x="1047750" y="4053840"/>
            <a:ext cx="7750492" cy="12573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800" b="1" kern="0" spc="-96" dirty="0">
                <a:solidFill>
                  <a:srgbClr val="1B1A17"/>
                </a:solidFill>
                <a:latin typeface="Arial" pitchFamily="34" charset="0"/>
                <a:ea typeface="Arial" pitchFamily="34" charset="-122"/>
                <a:cs typeface="Arial" pitchFamily="34" charset="-120"/>
              </a:rPr>
              <a:t>Cleanup can't reach what's already copied.</a:t>
            </a:r>
            <a:endParaRPr lang="en-US" sz="4800" dirty="0"/>
          </a:p>
        </p:txBody>
      </p:sp>
      <p:sp>
        <p:nvSpPr>
          <p:cNvPr id="4" name="Text 2"/>
          <p:cNvSpPr/>
          <p:nvPr/>
        </p:nvSpPr>
        <p:spPr>
          <a:xfrm>
            <a:off x="1047750" y="5520690"/>
            <a:ext cx="7750492" cy="133350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400" dirty="0">
                <a:solidFill>
                  <a:srgbClr val="5D574C"/>
                </a:solidFill>
                <a:latin typeface="Arial" pitchFamily="34" charset="0"/>
                <a:ea typeface="Arial" pitchFamily="34" charset="-122"/>
                <a:cs typeface="Arial" pitchFamily="34" charset="-120"/>
              </a:rPr>
              <a:t>If it's been </a:t>
            </a:r>
            <a:r>
              <a:rPr lang="en-US" sz="2400" b="1" dirty="0">
                <a:solidFill>
                  <a:srgbClr val="1B1A17"/>
                </a:solidFill>
                <a:latin typeface="Arial" pitchFamily="34" charset="0"/>
                <a:ea typeface="Arial" pitchFamily="34" charset="-122"/>
                <a:cs typeface="Arial" pitchFamily="34" charset="-120"/>
              </a:rPr>
              <a:t>screenshotted, archived, or reshared </a:t>
            </a:r>
            <a:r>
              <a:rPr lang="en-US" sz="2400" dirty="0">
                <a:solidFill>
                  <a:srgbClr val="5D574C"/>
                </a:solidFill>
                <a:latin typeface="Arial" pitchFamily="34" charset="0"/>
                <a:ea typeface="Arial" pitchFamily="34" charset="-122"/>
                <a:cs typeface="Arial" pitchFamily="34" charset="-120"/>
              </a:rPr>
              <a:t>, deleting your copy changes nothing. The only protection that always works happens </a:t>
            </a:r>
            <a:r>
              <a:rPr lang="en-US" sz="2400" b="1" dirty="0">
                <a:solidFill>
                  <a:srgbClr val="1B1A17"/>
                </a:solidFill>
                <a:latin typeface="Arial" pitchFamily="34" charset="0"/>
                <a:ea typeface="Arial" pitchFamily="34" charset="-122"/>
                <a:cs typeface="Arial" pitchFamily="34" charset="-120"/>
              </a:rPr>
              <a:t>before </a:t>
            </a:r>
            <a:r>
              <a:rPr lang="en-US" sz="2400" dirty="0">
                <a:solidFill>
                  <a:srgbClr val="5D574C"/>
                </a:solidFill>
                <a:latin typeface="Arial" pitchFamily="34" charset="0"/>
                <a:ea typeface="Arial" pitchFamily="34" charset="-122"/>
                <a:cs typeface="Arial" pitchFamily="34" charset="-120"/>
              </a:rPr>
              <a:t>you post.</a:t>
            </a:r>
            <a:endParaRPr lang="en-US" sz="2400" dirty="0"/>
          </a:p>
        </p:txBody>
      </p:sp>
      <p:sp>
        <p:nvSpPr>
          <p:cNvPr id="5" name="Shape 3"/>
          <p:cNvSpPr/>
          <p:nvPr/>
        </p:nvSpPr>
        <p:spPr>
          <a:xfrm>
            <a:off x="9144000" y="0"/>
            <a:ext cx="9144000" cy="10287000"/>
          </a:xfrm>
          <a:prstGeom prst="rect">
            <a:avLst/>
          </a:prstGeom>
          <a:solidFill>
            <a:srgbClr val="F6B300"/>
          </a:solidFill>
          <a:ln/>
        </p:spPr>
        <p:txBody>
          <a:bodyPr/>
          <a:lstStyle/>
          <a:p>
            <a:endParaRPr lang="en-GH"/>
          </a:p>
        </p:txBody>
      </p:sp>
      <p:sp>
        <p:nvSpPr>
          <p:cNvPr id="6" name="Text 4"/>
          <p:cNvSpPr/>
          <p:nvPr/>
        </p:nvSpPr>
        <p:spPr>
          <a:xfrm>
            <a:off x="9715500" y="3356134"/>
            <a:ext cx="8277225" cy="426720"/>
          </a:xfrm>
          <a:prstGeom prst="rect">
            <a:avLst/>
          </a:prstGeom>
          <a:noFill/>
          <a:ln/>
        </p:spPr>
        <p:txBody>
          <a:bodyPr wrap="square" lIns="25400" tIns="25400" rIns="25400" bIns="25400" rtlCol="0" anchor="t">
            <a:normAutofit lnSpcReduction="10000"/>
          </a:bodyPr>
          <a:lstStyle/>
          <a:p>
            <a:pPr marL="0" indent="0" algn="l">
              <a:buNone/>
            </a:pPr>
            <a:r>
              <a:rPr lang="en-US" sz="2700" i="1" dirty="0">
                <a:solidFill>
                  <a:srgbClr val="1B1A17"/>
                </a:solidFill>
                <a:latin typeface="Georgia" pitchFamily="34" charset="0"/>
                <a:ea typeface="Georgia" pitchFamily="34" charset="-122"/>
                <a:cs typeface="Georgia" pitchFamily="34" charset="-120"/>
              </a:rPr>
              <a:t>The 3-second test, before you post:</a:t>
            </a:r>
            <a:endParaRPr lang="en-US" sz="2700" dirty="0"/>
          </a:p>
        </p:txBody>
      </p:sp>
      <p:sp>
        <p:nvSpPr>
          <p:cNvPr id="7" name="Text 5"/>
          <p:cNvSpPr/>
          <p:nvPr/>
        </p:nvSpPr>
        <p:spPr>
          <a:xfrm>
            <a:off x="9715500" y="3973354"/>
            <a:ext cx="7750492" cy="2995613"/>
          </a:xfrm>
          <a:prstGeom prst="rect">
            <a:avLst/>
          </a:prstGeom>
          <a:noFill/>
          <a:ln/>
        </p:spPr>
        <p:txBody>
          <a:bodyPr wrap="square" lIns="25400" tIns="25400" rIns="25400" bIns="25400" rtlCol="0" anchor="t">
            <a:normAutofit/>
          </a:bodyPr>
          <a:lstStyle/>
          <a:p>
            <a:pPr marL="0" indent="0" algn="l">
              <a:lnSpc>
                <a:spcPct val="135000"/>
              </a:lnSpc>
              <a:buNone/>
            </a:pPr>
            <a:r>
              <a:rPr lang="en-US" sz="3450" b="1" dirty="0">
                <a:solidFill>
                  <a:srgbClr val="1B1A17"/>
                </a:solidFill>
                <a:latin typeface="Arial" pitchFamily="34" charset="0"/>
                <a:ea typeface="Arial" pitchFamily="34" charset="-122"/>
                <a:cs typeface="Arial" pitchFamily="34" charset="-120"/>
              </a:rPr>
              <a:t>Would I be fine with my </a:t>
            </a:r>
            <a:r>
              <a:rPr lang="en-US" sz="3450" b="1" dirty="0">
                <a:solidFill>
                  <a:srgbClr val="F6B300"/>
                </a:solidFill>
                <a:highlight>
                  <a:srgbClr val="1B1A17"/>
                </a:highlight>
                <a:latin typeface="Arial" pitchFamily="34" charset="0"/>
                <a:ea typeface="Arial" pitchFamily="34" charset="-122"/>
                <a:cs typeface="Arial" pitchFamily="34" charset="-120"/>
              </a:rPr>
              <a:t>grandparent</a:t>
            </a:r>
            <a:r>
              <a:rPr lang="en-US" sz="3450" b="1" dirty="0">
                <a:solidFill>
                  <a:srgbClr val="1B1A17"/>
                </a:solidFill>
                <a:latin typeface="Arial" pitchFamily="34" charset="0"/>
                <a:ea typeface="Arial" pitchFamily="34" charset="-122"/>
                <a:cs typeface="Arial" pitchFamily="34" charset="-120"/>
              </a:rPr>
              <a:t>, my </a:t>
            </a:r>
            <a:r>
              <a:rPr lang="en-US" sz="3450" b="1" dirty="0">
                <a:solidFill>
                  <a:srgbClr val="F6B300"/>
                </a:solidFill>
                <a:highlight>
                  <a:srgbClr val="1B1A17"/>
                </a:highlight>
                <a:latin typeface="Arial" pitchFamily="34" charset="0"/>
                <a:ea typeface="Arial" pitchFamily="34" charset="-122"/>
                <a:cs typeface="Arial" pitchFamily="34" charset="-120"/>
              </a:rPr>
              <a:t>dream college</a:t>
            </a:r>
            <a:r>
              <a:rPr lang="en-US" sz="3450" b="1" dirty="0">
                <a:solidFill>
                  <a:srgbClr val="1B1A17"/>
                </a:solidFill>
                <a:latin typeface="Arial" pitchFamily="34" charset="0"/>
                <a:ea typeface="Arial" pitchFamily="34" charset="-122"/>
                <a:cs typeface="Arial" pitchFamily="34" charset="-120"/>
              </a:rPr>
              <a:t>, and my </a:t>
            </a:r>
            <a:r>
              <a:rPr lang="en-US" sz="3450" b="1" dirty="0">
                <a:solidFill>
                  <a:srgbClr val="F6B300"/>
                </a:solidFill>
                <a:highlight>
                  <a:srgbClr val="1B1A17"/>
                </a:highlight>
                <a:latin typeface="Arial" pitchFamily="34" charset="0"/>
                <a:ea typeface="Arial" pitchFamily="34" charset="-122"/>
                <a:cs typeface="Arial" pitchFamily="34" charset="-120"/>
              </a:rPr>
              <a:t>future boss </a:t>
            </a:r>
            <a:r>
              <a:rPr lang="en-US" sz="3450" b="1" dirty="0">
                <a:solidFill>
                  <a:srgbClr val="1B1A17"/>
                </a:solidFill>
                <a:latin typeface="Arial" pitchFamily="34" charset="0"/>
                <a:ea typeface="Arial" pitchFamily="34" charset="-122"/>
                <a:cs typeface="Arial" pitchFamily="34" charset="-120"/>
              </a:rPr>
              <a:t>seeing this — forever?</a:t>
            </a:r>
            <a:endParaRPr lang="en-US" sz="3450" dirty="0"/>
          </a:p>
        </p:txBody>
      </p:sp>
      <p:pic>
        <p:nvPicPr>
          <p:cNvPr id="8" name="Picture 7">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707548" y="796344"/>
            <a:ext cx="763058" cy="1025149"/>
          </a:xfrm>
          <a:prstGeom prst="rect">
            <a:avLst/>
          </a:prstGeom>
        </p:spPr>
      </p:pic>
      <p:pic>
        <p:nvPicPr>
          <p:cNvPr id="9" name="Picture 8">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607414" y="827727"/>
            <a:ext cx="2858578" cy="95642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454E6"/>
        </a:solidFill>
        <a:effectLst/>
      </p:bgPr>
    </p:bg>
    <p:spTree>
      <p:nvGrpSpPr>
        <p:cNvPr id="1" name=""/>
        <p:cNvGrpSpPr/>
        <p:nvPr/>
      </p:nvGrpSpPr>
      <p:grpSpPr>
        <a:xfrm>
          <a:off x="0" y="0"/>
          <a:ext cx="0" cy="0"/>
          <a:chOff x="0" y="0"/>
          <a:chExt cx="0" cy="0"/>
        </a:xfrm>
      </p:grpSpPr>
      <p:sp>
        <p:nvSpPr>
          <p:cNvPr id="2" name="Text 0"/>
          <p:cNvSpPr/>
          <p:nvPr/>
        </p:nvSpPr>
        <p:spPr>
          <a:xfrm>
            <a:off x="1047750" y="857250"/>
            <a:ext cx="325755" cy="464820"/>
          </a:xfrm>
          <a:prstGeom prst="rect">
            <a:avLst/>
          </a:prstGeom>
          <a:noFill/>
          <a:ln/>
        </p:spPr>
        <p:txBody>
          <a:bodyPr wrap="square" lIns="25400" tIns="25400" rIns="25400" bIns="25400" rtlCol="0" anchor="t">
            <a:normAutofit/>
          </a:bodyPr>
          <a:lstStyle/>
          <a:p>
            <a:pPr marL="0" indent="0" algn="l">
              <a:buNone/>
            </a:pPr>
            <a:r>
              <a:rPr lang="en-US" sz="2250" kern="0" spc="90" dirty="0">
                <a:solidFill>
                  <a:srgbClr val="FFFFFF"/>
                </a:solidFill>
                <a:latin typeface="Arial" pitchFamily="34" charset="0"/>
                <a:ea typeface="Arial" pitchFamily="34" charset="-122"/>
                <a:cs typeface="Arial" pitchFamily="34" charset="-120"/>
              </a:rPr>
              <a:t>★</a:t>
            </a:r>
            <a:endParaRPr lang="en-US" sz="2250" dirty="0"/>
          </a:p>
        </p:txBody>
      </p:sp>
      <p:sp>
        <p:nvSpPr>
          <p:cNvPr id="3" name="Text 1"/>
          <p:cNvSpPr/>
          <p:nvPr/>
        </p:nvSpPr>
        <p:spPr>
          <a:xfrm>
            <a:off x="1468755" y="857250"/>
            <a:ext cx="3354372" cy="464820"/>
          </a:xfrm>
          <a:prstGeom prst="rect">
            <a:avLst/>
          </a:prstGeom>
          <a:noFill/>
          <a:ln/>
        </p:spPr>
        <p:txBody>
          <a:bodyPr wrap="square" lIns="25400" tIns="25400" rIns="25400" bIns="25400" rtlCol="0" anchor="t">
            <a:normAutofit fontScale="77500" lnSpcReduction="20000"/>
          </a:bodyPr>
          <a:lstStyle/>
          <a:p>
            <a:pPr marL="0" indent="0" algn="l">
              <a:buNone/>
            </a:pPr>
            <a:r>
              <a:rPr lang="en-US" sz="2250" kern="0" spc="90" dirty="0">
                <a:solidFill>
                  <a:srgbClr val="FFFFFF"/>
                </a:solidFill>
                <a:latin typeface="Arial" pitchFamily="34" charset="0"/>
                <a:ea typeface="Arial" pitchFamily="34" charset="-122"/>
                <a:cs typeface="Arial" pitchFamily="34" charset="-120"/>
              </a:rPr>
              <a:t>CLASS ACTIVITY · 8–10 MIN</a:t>
            </a:r>
            <a:endParaRPr lang="en-US" sz="2250" dirty="0"/>
          </a:p>
        </p:txBody>
      </p:sp>
      <p:sp>
        <p:nvSpPr>
          <p:cNvPr id="4" name="Text 2"/>
          <p:cNvSpPr/>
          <p:nvPr/>
        </p:nvSpPr>
        <p:spPr>
          <a:xfrm>
            <a:off x="1047750" y="1512570"/>
            <a:ext cx="17811750" cy="952500"/>
          </a:xfrm>
          <a:prstGeom prst="rect">
            <a:avLst/>
          </a:prstGeom>
          <a:noFill/>
          <a:ln/>
        </p:spPr>
        <p:txBody>
          <a:bodyPr wrap="square" lIns="25400" tIns="25400" rIns="25400" bIns="25400" rtlCol="0" anchor="t">
            <a:normAutofit lnSpcReduction="10000"/>
          </a:bodyPr>
          <a:lstStyle/>
          <a:p>
            <a:pPr marL="0" indent="0" algn="l">
              <a:buNone/>
            </a:pPr>
            <a:r>
              <a:rPr lang="en-US" sz="6300" b="1" kern="0" spc="-126" dirty="0">
                <a:solidFill>
                  <a:srgbClr val="FFFFFF"/>
                </a:solidFill>
                <a:latin typeface="Arial" pitchFamily="34" charset="0"/>
                <a:ea typeface="Arial" pitchFamily="34" charset="-122"/>
                <a:cs typeface="Arial" pitchFamily="34" charset="-120"/>
              </a:rPr>
              <a:t>The Digital Time Capsule</a:t>
            </a:r>
            <a:endParaRPr lang="en-US" sz="6300" dirty="0"/>
          </a:p>
        </p:txBody>
      </p:sp>
      <p:sp>
        <p:nvSpPr>
          <p:cNvPr id="5" name="Text 3"/>
          <p:cNvSpPr/>
          <p:nvPr/>
        </p:nvSpPr>
        <p:spPr>
          <a:xfrm>
            <a:off x="1047750" y="2579370"/>
            <a:ext cx="12753975" cy="986790"/>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FFFFFF">
                    <a:alpha val="92000"/>
                  </a:srgbClr>
                </a:solidFill>
                <a:latin typeface="Arial" pitchFamily="34" charset="0"/>
                <a:ea typeface="Arial" pitchFamily="34" charset="-122"/>
                <a:cs typeface="Arial" pitchFamily="34" charset="-120"/>
              </a:rPr>
              <a:t>Imagine opening your current feed in </a:t>
            </a:r>
            <a:r>
              <a:rPr lang="en-US" sz="2850" b="1" dirty="0">
                <a:solidFill>
                  <a:srgbClr val="FFFFFF">
                    <a:alpha val="92000"/>
                  </a:srgbClr>
                </a:solidFill>
                <a:latin typeface="Arial" pitchFamily="34" charset="0"/>
                <a:ea typeface="Arial" pitchFamily="34" charset="-122"/>
                <a:cs typeface="Arial" pitchFamily="34" charset="-120"/>
              </a:rPr>
              <a:t>five years </a:t>
            </a:r>
            <a:r>
              <a:rPr lang="en-US" sz="2850" dirty="0">
                <a:solidFill>
                  <a:srgbClr val="FFFFFF">
                    <a:alpha val="92000"/>
                  </a:srgbClr>
                </a:solidFill>
                <a:latin typeface="Arial" pitchFamily="34" charset="0"/>
                <a:ea typeface="Arial" pitchFamily="34" charset="-122"/>
                <a:cs typeface="Arial" pitchFamily="34" charset="-120"/>
              </a:rPr>
              <a:t>. Answer honestly — for your eyes only.</a:t>
            </a:r>
            <a:endParaRPr lang="en-US" sz="2850" dirty="0"/>
          </a:p>
        </p:txBody>
      </p:sp>
      <p:sp>
        <p:nvSpPr>
          <p:cNvPr id="6" name="Shape 4"/>
          <p:cNvSpPr/>
          <p:nvPr/>
        </p:nvSpPr>
        <p:spPr>
          <a:xfrm>
            <a:off x="1047750" y="3966210"/>
            <a:ext cx="5206961" cy="5463540"/>
          </a:xfrm>
          <a:prstGeom prst="rect">
            <a:avLst/>
          </a:prstGeom>
          <a:solidFill>
            <a:srgbClr val="FFFFFF">
              <a:alpha val="12000"/>
            </a:srgbClr>
          </a:solidFill>
          <a:ln/>
        </p:spPr>
        <p:txBody>
          <a:bodyPr/>
          <a:lstStyle/>
          <a:p>
            <a:endParaRPr lang="en-GH"/>
          </a:p>
        </p:txBody>
      </p:sp>
      <p:sp>
        <p:nvSpPr>
          <p:cNvPr id="7" name="Text 5"/>
          <p:cNvSpPr/>
          <p:nvPr/>
        </p:nvSpPr>
        <p:spPr>
          <a:xfrm>
            <a:off x="1390650" y="4309110"/>
            <a:ext cx="4973276" cy="609600"/>
          </a:xfrm>
          <a:prstGeom prst="rect">
            <a:avLst/>
          </a:prstGeom>
          <a:noFill/>
          <a:ln/>
        </p:spPr>
        <p:txBody>
          <a:bodyPr wrap="square" lIns="25400" tIns="25400" rIns="25400" bIns="25400" rtlCol="0" anchor="t">
            <a:normAutofit/>
          </a:bodyPr>
          <a:lstStyle/>
          <a:p>
            <a:pPr marL="0" indent="0" algn="l">
              <a:buNone/>
            </a:pPr>
            <a:r>
              <a:rPr lang="en-US" sz="3000" dirty="0">
                <a:solidFill>
                  <a:srgbClr val="FFFFFF"/>
                </a:solidFill>
                <a:latin typeface="Arial" pitchFamily="34" charset="0"/>
                <a:ea typeface="Arial" pitchFamily="34" charset="-122"/>
                <a:cs typeface="Arial" pitchFamily="34" charset="-120"/>
              </a:rPr>
              <a:t>Q1</a:t>
            </a:r>
            <a:endParaRPr lang="en-US" sz="3000" dirty="0"/>
          </a:p>
        </p:txBody>
      </p:sp>
      <p:sp>
        <p:nvSpPr>
          <p:cNvPr id="8" name="Text 6"/>
          <p:cNvSpPr/>
          <p:nvPr/>
        </p:nvSpPr>
        <p:spPr>
          <a:xfrm>
            <a:off x="1390650" y="5013960"/>
            <a:ext cx="4656795"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FFFFFF"/>
                </a:solidFill>
                <a:latin typeface="Arial" pitchFamily="34" charset="0"/>
                <a:ea typeface="Arial" pitchFamily="34" charset="-122"/>
                <a:cs typeface="Arial" pitchFamily="34" charset="-120"/>
              </a:rPr>
              <a:t>Which post would you delete first — and why does future-you cringe?</a:t>
            </a:r>
            <a:endParaRPr lang="en-US" sz="2250" dirty="0"/>
          </a:p>
        </p:txBody>
      </p:sp>
      <p:sp>
        <p:nvSpPr>
          <p:cNvPr id="9" name="Shape 7"/>
          <p:cNvSpPr/>
          <p:nvPr/>
        </p:nvSpPr>
        <p:spPr>
          <a:xfrm>
            <a:off x="6540461" y="3966210"/>
            <a:ext cx="5206961" cy="5463540"/>
          </a:xfrm>
          <a:prstGeom prst="rect">
            <a:avLst/>
          </a:prstGeom>
          <a:solidFill>
            <a:srgbClr val="FFFFFF">
              <a:alpha val="12000"/>
            </a:srgbClr>
          </a:solidFill>
          <a:ln/>
        </p:spPr>
        <p:txBody>
          <a:bodyPr/>
          <a:lstStyle/>
          <a:p>
            <a:endParaRPr lang="en-GH"/>
          </a:p>
        </p:txBody>
      </p:sp>
      <p:sp>
        <p:nvSpPr>
          <p:cNvPr id="10" name="Text 8"/>
          <p:cNvSpPr/>
          <p:nvPr/>
        </p:nvSpPr>
        <p:spPr>
          <a:xfrm>
            <a:off x="6883361" y="4309110"/>
            <a:ext cx="4973276" cy="609600"/>
          </a:xfrm>
          <a:prstGeom prst="rect">
            <a:avLst/>
          </a:prstGeom>
          <a:noFill/>
          <a:ln/>
        </p:spPr>
        <p:txBody>
          <a:bodyPr wrap="square" lIns="25400" tIns="25400" rIns="25400" bIns="25400" rtlCol="0" anchor="t">
            <a:normAutofit/>
          </a:bodyPr>
          <a:lstStyle/>
          <a:p>
            <a:pPr marL="0" indent="0" algn="l">
              <a:buNone/>
            </a:pPr>
            <a:r>
              <a:rPr lang="en-US" sz="3000" dirty="0">
                <a:solidFill>
                  <a:srgbClr val="FFFFFF"/>
                </a:solidFill>
                <a:latin typeface="Arial" pitchFamily="34" charset="0"/>
                <a:ea typeface="Arial" pitchFamily="34" charset="-122"/>
                <a:cs typeface="Arial" pitchFamily="34" charset="-120"/>
              </a:rPr>
              <a:t>Q2</a:t>
            </a:r>
            <a:endParaRPr lang="en-US" sz="3000" dirty="0"/>
          </a:p>
        </p:txBody>
      </p:sp>
      <p:sp>
        <p:nvSpPr>
          <p:cNvPr id="11" name="Text 9"/>
          <p:cNvSpPr/>
          <p:nvPr/>
        </p:nvSpPr>
        <p:spPr>
          <a:xfrm>
            <a:off x="6883361" y="5013960"/>
            <a:ext cx="4656795" cy="1195388"/>
          </a:xfrm>
          <a:prstGeom prst="rect">
            <a:avLst/>
          </a:prstGeom>
          <a:noFill/>
          <a:ln/>
        </p:spPr>
        <p:txBody>
          <a:bodyPr wrap="square" lIns="25400" tIns="25400" rIns="25400" bIns="25400" rtlCol="0" anchor="t">
            <a:normAutofit fontScale="92500"/>
          </a:bodyPr>
          <a:lstStyle/>
          <a:p>
            <a:pPr marL="0" indent="0" algn="l">
              <a:lnSpc>
                <a:spcPct val="135000"/>
              </a:lnSpc>
              <a:buNone/>
            </a:pPr>
            <a:r>
              <a:rPr lang="en-US" sz="2250" dirty="0">
                <a:solidFill>
                  <a:srgbClr val="FFFFFF"/>
                </a:solidFill>
                <a:latin typeface="Arial" pitchFamily="34" charset="0"/>
                <a:ea typeface="Arial" pitchFamily="34" charset="-122"/>
                <a:cs typeface="Arial" pitchFamily="34" charset="-120"/>
              </a:rPr>
              <a:t>If a college or employer saw your last 10 posts, what story would they tell?</a:t>
            </a:r>
            <a:endParaRPr lang="en-US" sz="2250" dirty="0"/>
          </a:p>
        </p:txBody>
      </p:sp>
      <p:sp>
        <p:nvSpPr>
          <p:cNvPr id="12" name="Shape 10"/>
          <p:cNvSpPr/>
          <p:nvPr/>
        </p:nvSpPr>
        <p:spPr>
          <a:xfrm>
            <a:off x="12033171" y="3966210"/>
            <a:ext cx="5206961" cy="5463540"/>
          </a:xfrm>
          <a:prstGeom prst="rect">
            <a:avLst/>
          </a:prstGeom>
          <a:solidFill>
            <a:srgbClr val="FFFFFF">
              <a:alpha val="12000"/>
            </a:srgbClr>
          </a:solidFill>
          <a:ln/>
        </p:spPr>
        <p:txBody>
          <a:bodyPr/>
          <a:lstStyle/>
          <a:p>
            <a:endParaRPr lang="en-GH"/>
          </a:p>
        </p:txBody>
      </p:sp>
      <p:sp>
        <p:nvSpPr>
          <p:cNvPr id="13" name="Text 11"/>
          <p:cNvSpPr/>
          <p:nvPr/>
        </p:nvSpPr>
        <p:spPr>
          <a:xfrm>
            <a:off x="12376071" y="4309110"/>
            <a:ext cx="4973276" cy="609600"/>
          </a:xfrm>
          <a:prstGeom prst="rect">
            <a:avLst/>
          </a:prstGeom>
          <a:noFill/>
          <a:ln/>
        </p:spPr>
        <p:txBody>
          <a:bodyPr wrap="square" lIns="25400" tIns="25400" rIns="25400" bIns="25400" rtlCol="0" anchor="t">
            <a:normAutofit/>
          </a:bodyPr>
          <a:lstStyle/>
          <a:p>
            <a:pPr marL="0" indent="0" algn="l">
              <a:buNone/>
            </a:pPr>
            <a:r>
              <a:rPr lang="en-US" sz="3000" dirty="0">
                <a:solidFill>
                  <a:srgbClr val="FFFFFF"/>
                </a:solidFill>
                <a:latin typeface="Arial" pitchFamily="34" charset="0"/>
                <a:ea typeface="Arial" pitchFamily="34" charset="-122"/>
                <a:cs typeface="Arial" pitchFamily="34" charset="-120"/>
              </a:rPr>
              <a:t>Q3</a:t>
            </a:r>
            <a:endParaRPr lang="en-US" sz="3000" dirty="0"/>
          </a:p>
        </p:txBody>
      </p:sp>
      <p:sp>
        <p:nvSpPr>
          <p:cNvPr id="14" name="Text 12"/>
          <p:cNvSpPr/>
          <p:nvPr/>
        </p:nvSpPr>
        <p:spPr>
          <a:xfrm>
            <a:off x="12376071" y="5013960"/>
            <a:ext cx="4656795" cy="809625"/>
          </a:xfrm>
          <a:prstGeom prst="rect">
            <a:avLst/>
          </a:prstGeom>
          <a:noFill/>
          <a:ln/>
        </p:spPr>
        <p:txBody>
          <a:bodyPr wrap="square" lIns="25400" tIns="25400" rIns="25400" bIns="25400" rtlCol="0" anchor="t">
            <a:normAutofit fontScale="92500" lnSpcReduction="20000"/>
          </a:bodyPr>
          <a:lstStyle/>
          <a:p>
            <a:pPr marL="0" indent="0" algn="l">
              <a:lnSpc>
                <a:spcPct val="135000"/>
              </a:lnSpc>
              <a:buNone/>
            </a:pPr>
            <a:r>
              <a:rPr lang="en-US" sz="2250" dirty="0">
                <a:solidFill>
                  <a:srgbClr val="FFFFFF"/>
                </a:solidFill>
                <a:latin typeface="Arial" pitchFamily="34" charset="0"/>
                <a:ea typeface="Arial" pitchFamily="34" charset="-122"/>
                <a:cs typeface="Arial" pitchFamily="34" charset="-120"/>
              </a:rPr>
              <a:t>What's one post you're proud of — that actually represents you well?</a:t>
            </a:r>
            <a:endParaRPr lang="en-US" sz="2250" dirty="0"/>
          </a:p>
        </p:txBody>
      </p:sp>
      <p:pic>
        <p:nvPicPr>
          <p:cNvPr id="15" name="Picture 14">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481688" y="602926"/>
            <a:ext cx="763058" cy="1025149"/>
          </a:xfrm>
          <a:prstGeom prst="rect">
            <a:avLst/>
          </a:prstGeom>
        </p:spPr>
      </p:pic>
      <p:pic>
        <p:nvPicPr>
          <p:cNvPr id="16" name="Picture 15">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381554" y="634309"/>
            <a:ext cx="2858578" cy="95642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2EA"/>
        </a:solidFill>
        <a:effectLst/>
      </p:bgPr>
    </p:bg>
    <p:spTree>
      <p:nvGrpSpPr>
        <p:cNvPr id="1" name=""/>
        <p:cNvGrpSpPr/>
        <p:nvPr/>
      </p:nvGrpSpPr>
      <p:grpSpPr>
        <a:xfrm>
          <a:off x="0" y="0"/>
          <a:ext cx="0" cy="0"/>
          <a:chOff x="0" y="0"/>
          <a:chExt cx="0" cy="0"/>
        </a:xfrm>
      </p:grpSpPr>
      <p:sp>
        <p:nvSpPr>
          <p:cNvPr id="2" name="Text 0"/>
          <p:cNvSpPr/>
          <p:nvPr/>
        </p:nvSpPr>
        <p:spPr>
          <a:xfrm>
            <a:off x="1047750" y="857250"/>
            <a:ext cx="293013" cy="411480"/>
          </a:xfrm>
          <a:prstGeom prst="rect">
            <a:avLst/>
          </a:prstGeom>
          <a:noFill/>
          <a:ln/>
        </p:spPr>
        <p:txBody>
          <a:bodyPr wrap="square" lIns="25400" tIns="25400" rIns="25400" bIns="25400" rtlCol="0" anchor="t">
            <a:normAutofit/>
          </a:bodyPr>
          <a:lstStyle/>
          <a:p>
            <a:pPr marL="0" indent="0" algn="l">
              <a:buNone/>
            </a:pPr>
            <a:r>
              <a:rPr lang="en-US" sz="1950" kern="0" spc="78" dirty="0">
                <a:solidFill>
                  <a:srgbClr val="EE3526"/>
                </a:solidFill>
                <a:latin typeface="Arial" pitchFamily="34" charset="0"/>
                <a:ea typeface="Arial" pitchFamily="34" charset="-122"/>
                <a:cs typeface="Arial" pitchFamily="34" charset="-120"/>
              </a:rPr>
              <a:t>◆</a:t>
            </a:r>
            <a:endParaRPr lang="en-US" sz="1950" dirty="0"/>
          </a:p>
        </p:txBody>
      </p:sp>
      <p:sp>
        <p:nvSpPr>
          <p:cNvPr id="3" name="Text 1"/>
          <p:cNvSpPr/>
          <p:nvPr/>
        </p:nvSpPr>
        <p:spPr>
          <a:xfrm>
            <a:off x="1436013" y="857250"/>
            <a:ext cx="1593890" cy="411480"/>
          </a:xfrm>
          <a:prstGeom prst="rect">
            <a:avLst/>
          </a:prstGeom>
          <a:noFill/>
          <a:ln/>
        </p:spPr>
        <p:txBody>
          <a:bodyPr wrap="square" lIns="25400" tIns="25400" rIns="25400" bIns="25400" rtlCol="0" anchor="t">
            <a:normAutofit fontScale="70000" lnSpcReduction="20000"/>
          </a:bodyPr>
          <a:lstStyle/>
          <a:p>
            <a:pPr marL="0" indent="0" algn="l">
              <a:buNone/>
            </a:pPr>
            <a:r>
              <a:rPr lang="en-US" sz="1950" kern="0" spc="78" dirty="0">
                <a:solidFill>
                  <a:srgbClr val="EE3526"/>
                </a:solidFill>
                <a:latin typeface="Arial" pitchFamily="34" charset="0"/>
                <a:ea typeface="Arial" pitchFamily="34" charset="-122"/>
                <a:cs typeface="Arial" pitchFamily="34" charset="-120"/>
              </a:rPr>
              <a:t>THE TAKEAWAY</a:t>
            </a:r>
            <a:endParaRPr lang="en-US" sz="1950" dirty="0"/>
          </a:p>
        </p:txBody>
      </p:sp>
      <p:sp>
        <p:nvSpPr>
          <p:cNvPr id="4" name="Text 2"/>
          <p:cNvSpPr/>
          <p:nvPr/>
        </p:nvSpPr>
        <p:spPr>
          <a:xfrm>
            <a:off x="1047750" y="1402080"/>
            <a:ext cx="17811750" cy="891540"/>
          </a:xfrm>
          <a:prstGeom prst="rect">
            <a:avLst/>
          </a:prstGeom>
          <a:noFill/>
          <a:ln/>
        </p:spPr>
        <p:txBody>
          <a:bodyPr wrap="square" lIns="25400" tIns="25400" rIns="25400" bIns="25400" rtlCol="0" anchor="t">
            <a:normAutofit lnSpcReduction="10000"/>
          </a:bodyPr>
          <a:lstStyle/>
          <a:p>
            <a:pPr marL="0" indent="0" algn="l">
              <a:buNone/>
            </a:pPr>
            <a:r>
              <a:rPr lang="en-US" sz="5850" b="1" kern="0" spc="-117" dirty="0">
                <a:solidFill>
                  <a:srgbClr val="1B1A17"/>
                </a:solidFill>
                <a:latin typeface="Arial" pitchFamily="34" charset="0"/>
                <a:ea typeface="Arial" pitchFamily="34" charset="-122"/>
                <a:cs typeface="Arial" pitchFamily="34" charset="-120"/>
              </a:rPr>
              <a:t>Your personal brand protection plan</a:t>
            </a:r>
            <a:endParaRPr lang="en-US" sz="5850" dirty="0"/>
          </a:p>
        </p:txBody>
      </p:sp>
      <p:sp>
        <p:nvSpPr>
          <p:cNvPr id="5" name="Shape 3"/>
          <p:cNvSpPr/>
          <p:nvPr/>
        </p:nvSpPr>
        <p:spPr>
          <a:xfrm>
            <a:off x="1047750" y="4191000"/>
            <a:ext cx="7810500" cy="15240"/>
          </a:xfrm>
          <a:prstGeom prst="rect">
            <a:avLst/>
          </a:prstGeom>
          <a:solidFill>
            <a:srgbClr val="E2DCCF"/>
          </a:solidFill>
          <a:ln/>
        </p:spPr>
        <p:txBody>
          <a:bodyPr/>
          <a:lstStyle/>
          <a:p>
            <a:endParaRPr lang="en-GH"/>
          </a:p>
        </p:txBody>
      </p:sp>
      <p:sp>
        <p:nvSpPr>
          <p:cNvPr id="6" name="Text 4"/>
          <p:cNvSpPr/>
          <p:nvPr/>
        </p:nvSpPr>
        <p:spPr>
          <a:xfrm>
            <a:off x="1047750" y="2636520"/>
            <a:ext cx="183356"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1</a:t>
            </a:r>
            <a:endParaRPr lang="en-US" sz="2550" dirty="0"/>
          </a:p>
        </p:txBody>
      </p:sp>
      <p:sp>
        <p:nvSpPr>
          <p:cNvPr id="7" name="Text 5"/>
          <p:cNvSpPr/>
          <p:nvPr/>
        </p:nvSpPr>
        <p:spPr>
          <a:xfrm>
            <a:off x="1345406" y="2758440"/>
            <a:ext cx="7738229" cy="69342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Pause before you post — assume it's permanent and public.</a:t>
            </a:r>
            <a:endParaRPr lang="en-US" sz="2250" dirty="0"/>
          </a:p>
        </p:txBody>
      </p:sp>
      <p:sp>
        <p:nvSpPr>
          <p:cNvPr id="8" name="Shape 6"/>
          <p:cNvSpPr/>
          <p:nvPr/>
        </p:nvSpPr>
        <p:spPr>
          <a:xfrm>
            <a:off x="9429750" y="4191000"/>
            <a:ext cx="7810500" cy="15240"/>
          </a:xfrm>
          <a:prstGeom prst="rect">
            <a:avLst/>
          </a:prstGeom>
          <a:solidFill>
            <a:srgbClr val="E2DCCF"/>
          </a:solidFill>
          <a:ln/>
        </p:spPr>
        <p:txBody>
          <a:bodyPr/>
          <a:lstStyle/>
          <a:p>
            <a:endParaRPr lang="en-GH"/>
          </a:p>
        </p:txBody>
      </p:sp>
      <p:sp>
        <p:nvSpPr>
          <p:cNvPr id="9" name="Text 7"/>
          <p:cNvSpPr/>
          <p:nvPr/>
        </p:nvSpPr>
        <p:spPr>
          <a:xfrm>
            <a:off x="9429750" y="2636520"/>
            <a:ext cx="23633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2</a:t>
            </a:r>
            <a:endParaRPr lang="en-US" sz="2550" dirty="0"/>
          </a:p>
        </p:txBody>
      </p:sp>
      <p:sp>
        <p:nvSpPr>
          <p:cNvPr id="10" name="Text 8"/>
          <p:cNvSpPr/>
          <p:nvPr/>
        </p:nvSpPr>
        <p:spPr>
          <a:xfrm>
            <a:off x="9780389" y="2758440"/>
            <a:ext cx="7373148"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Run the grandparent / college / boss test, every time.</a:t>
            </a:r>
            <a:endParaRPr lang="en-US" sz="2250" dirty="0"/>
          </a:p>
        </p:txBody>
      </p:sp>
      <p:sp>
        <p:nvSpPr>
          <p:cNvPr id="11" name="Shape 9"/>
          <p:cNvSpPr/>
          <p:nvPr/>
        </p:nvSpPr>
        <p:spPr>
          <a:xfrm>
            <a:off x="1047750" y="5932170"/>
            <a:ext cx="7810500" cy="15240"/>
          </a:xfrm>
          <a:prstGeom prst="rect">
            <a:avLst/>
          </a:prstGeom>
          <a:solidFill>
            <a:srgbClr val="E2DCCF"/>
          </a:solidFill>
          <a:ln/>
        </p:spPr>
        <p:txBody>
          <a:bodyPr/>
          <a:lstStyle/>
          <a:p>
            <a:endParaRPr lang="en-GH"/>
          </a:p>
        </p:txBody>
      </p:sp>
      <p:sp>
        <p:nvSpPr>
          <p:cNvPr id="12" name="Text 10"/>
          <p:cNvSpPr/>
          <p:nvPr/>
        </p:nvSpPr>
        <p:spPr>
          <a:xfrm>
            <a:off x="1047750" y="4377690"/>
            <a:ext cx="23633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3</a:t>
            </a:r>
            <a:endParaRPr lang="en-US" sz="2550" dirty="0"/>
          </a:p>
        </p:txBody>
      </p:sp>
      <p:sp>
        <p:nvSpPr>
          <p:cNvPr id="13" name="Text 11"/>
          <p:cNvSpPr/>
          <p:nvPr/>
        </p:nvSpPr>
        <p:spPr>
          <a:xfrm>
            <a:off x="1398389" y="4499610"/>
            <a:ext cx="643017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Audit your name and old handles once a term.</a:t>
            </a:r>
            <a:endParaRPr lang="en-US" sz="2250" dirty="0"/>
          </a:p>
        </p:txBody>
      </p:sp>
      <p:sp>
        <p:nvSpPr>
          <p:cNvPr id="14" name="Shape 12"/>
          <p:cNvSpPr/>
          <p:nvPr/>
        </p:nvSpPr>
        <p:spPr>
          <a:xfrm>
            <a:off x="9429750" y="5932170"/>
            <a:ext cx="7810500" cy="15240"/>
          </a:xfrm>
          <a:prstGeom prst="rect">
            <a:avLst/>
          </a:prstGeom>
          <a:solidFill>
            <a:srgbClr val="E2DCCF"/>
          </a:solidFill>
          <a:ln/>
        </p:spPr>
        <p:txBody>
          <a:bodyPr/>
          <a:lstStyle/>
          <a:p>
            <a:endParaRPr lang="en-GH"/>
          </a:p>
        </p:txBody>
      </p:sp>
      <p:sp>
        <p:nvSpPr>
          <p:cNvPr id="15" name="Text 13"/>
          <p:cNvSpPr/>
          <p:nvPr/>
        </p:nvSpPr>
        <p:spPr>
          <a:xfrm>
            <a:off x="9429750" y="4377690"/>
            <a:ext cx="23633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4</a:t>
            </a:r>
            <a:endParaRPr lang="en-US" sz="2550" dirty="0"/>
          </a:p>
        </p:txBody>
      </p:sp>
      <p:sp>
        <p:nvSpPr>
          <p:cNvPr id="16" name="Text 14"/>
          <p:cNvSpPr/>
          <p:nvPr/>
        </p:nvSpPr>
        <p:spPr>
          <a:xfrm>
            <a:off x="9780389" y="4499610"/>
            <a:ext cx="7683657" cy="69342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Keep DMs and private chats genuinely private — they screenshot.</a:t>
            </a:r>
            <a:endParaRPr lang="en-US" sz="2250" dirty="0"/>
          </a:p>
        </p:txBody>
      </p:sp>
      <p:sp>
        <p:nvSpPr>
          <p:cNvPr id="17" name="Shape 15"/>
          <p:cNvSpPr/>
          <p:nvPr/>
        </p:nvSpPr>
        <p:spPr>
          <a:xfrm>
            <a:off x="1047750" y="7673340"/>
            <a:ext cx="7810500" cy="15240"/>
          </a:xfrm>
          <a:prstGeom prst="rect">
            <a:avLst/>
          </a:prstGeom>
          <a:solidFill>
            <a:srgbClr val="E2DCCF"/>
          </a:solidFill>
          <a:ln/>
        </p:spPr>
        <p:txBody>
          <a:bodyPr/>
          <a:lstStyle/>
          <a:p>
            <a:endParaRPr lang="en-GH"/>
          </a:p>
        </p:txBody>
      </p:sp>
      <p:sp>
        <p:nvSpPr>
          <p:cNvPr id="18" name="Text 16"/>
          <p:cNvSpPr/>
          <p:nvPr/>
        </p:nvSpPr>
        <p:spPr>
          <a:xfrm>
            <a:off x="1047750" y="6118860"/>
            <a:ext cx="23633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5</a:t>
            </a:r>
            <a:endParaRPr lang="en-US" sz="2550" dirty="0"/>
          </a:p>
        </p:txBody>
      </p:sp>
      <p:sp>
        <p:nvSpPr>
          <p:cNvPr id="19" name="Text 17"/>
          <p:cNvSpPr/>
          <p:nvPr/>
        </p:nvSpPr>
        <p:spPr>
          <a:xfrm>
            <a:off x="1398389" y="6240780"/>
            <a:ext cx="7683657" cy="69342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Separate accounts you don't want linked — don't reuse handles.</a:t>
            </a:r>
            <a:endParaRPr lang="en-US" sz="2250" dirty="0"/>
          </a:p>
        </p:txBody>
      </p:sp>
      <p:sp>
        <p:nvSpPr>
          <p:cNvPr id="20" name="Shape 18"/>
          <p:cNvSpPr/>
          <p:nvPr/>
        </p:nvSpPr>
        <p:spPr>
          <a:xfrm>
            <a:off x="9429750" y="7673340"/>
            <a:ext cx="7810500" cy="15240"/>
          </a:xfrm>
          <a:prstGeom prst="rect">
            <a:avLst/>
          </a:prstGeom>
          <a:solidFill>
            <a:srgbClr val="E2DCCF"/>
          </a:solidFill>
          <a:ln/>
        </p:spPr>
        <p:txBody>
          <a:bodyPr/>
          <a:lstStyle/>
          <a:p>
            <a:endParaRPr lang="en-GH"/>
          </a:p>
        </p:txBody>
      </p:sp>
      <p:sp>
        <p:nvSpPr>
          <p:cNvPr id="21" name="Text 19"/>
          <p:cNvSpPr/>
          <p:nvPr/>
        </p:nvSpPr>
        <p:spPr>
          <a:xfrm>
            <a:off x="9429750" y="6118860"/>
            <a:ext cx="23633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6</a:t>
            </a:r>
            <a:endParaRPr lang="en-US" sz="2550" dirty="0"/>
          </a:p>
        </p:txBody>
      </p:sp>
      <p:sp>
        <p:nvSpPr>
          <p:cNvPr id="22" name="Text 20"/>
          <p:cNvSpPr/>
          <p:nvPr/>
        </p:nvSpPr>
        <p:spPr>
          <a:xfrm>
            <a:off x="9780389" y="6240780"/>
            <a:ext cx="6804089"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Build a positive trail — post what you're proud of.</a:t>
            </a:r>
            <a:endParaRPr lang="en-US" sz="2250" dirty="0"/>
          </a:p>
        </p:txBody>
      </p:sp>
      <p:sp>
        <p:nvSpPr>
          <p:cNvPr id="23" name="Shape 21"/>
          <p:cNvSpPr/>
          <p:nvPr/>
        </p:nvSpPr>
        <p:spPr>
          <a:xfrm>
            <a:off x="1047750" y="9414510"/>
            <a:ext cx="7810500" cy="15240"/>
          </a:xfrm>
          <a:prstGeom prst="rect">
            <a:avLst/>
          </a:prstGeom>
          <a:solidFill>
            <a:srgbClr val="E2DCCF"/>
          </a:solidFill>
          <a:ln/>
        </p:spPr>
        <p:txBody>
          <a:bodyPr/>
          <a:lstStyle/>
          <a:p>
            <a:endParaRPr lang="en-GH"/>
          </a:p>
        </p:txBody>
      </p:sp>
      <p:sp>
        <p:nvSpPr>
          <p:cNvPr id="24" name="Text 22"/>
          <p:cNvSpPr/>
          <p:nvPr/>
        </p:nvSpPr>
        <p:spPr>
          <a:xfrm>
            <a:off x="1047750" y="7860030"/>
            <a:ext cx="236339" cy="525780"/>
          </a:xfrm>
          <a:prstGeom prst="rect">
            <a:avLst/>
          </a:prstGeom>
          <a:noFill/>
          <a:ln/>
        </p:spPr>
        <p:txBody>
          <a:bodyPr wrap="square" lIns="25400" tIns="25400" rIns="25400" bIns="25400" rtlCol="0" anchor="t">
            <a:normAutofit/>
          </a:bodyPr>
          <a:lstStyle/>
          <a:p>
            <a:pPr marL="0" indent="0" algn="l">
              <a:buNone/>
            </a:pPr>
            <a:r>
              <a:rPr lang="en-US" sz="2550" dirty="0">
                <a:solidFill>
                  <a:srgbClr val="EE3526"/>
                </a:solidFill>
                <a:latin typeface="Arial" pitchFamily="34" charset="0"/>
                <a:ea typeface="Arial" pitchFamily="34" charset="-122"/>
                <a:cs typeface="Arial" pitchFamily="34" charset="-120"/>
              </a:rPr>
              <a:t>7</a:t>
            </a:r>
            <a:endParaRPr lang="en-US" sz="2550" dirty="0"/>
          </a:p>
        </p:txBody>
      </p:sp>
      <p:sp>
        <p:nvSpPr>
          <p:cNvPr id="25" name="Text 23"/>
          <p:cNvSpPr/>
          <p:nvPr/>
        </p:nvSpPr>
        <p:spPr>
          <a:xfrm>
            <a:off x="1398389" y="7981950"/>
            <a:ext cx="7683657" cy="69342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A17"/>
                </a:solidFill>
                <a:latin typeface="Arial" pitchFamily="34" charset="0"/>
                <a:ea typeface="Arial" pitchFamily="34" charset="-122"/>
                <a:cs typeface="Arial" pitchFamily="34" charset="-120"/>
              </a:rPr>
              <a:t>Own your mistakes early — context and growth beat a cover-up.</a:t>
            </a:r>
            <a:endParaRPr lang="en-US" sz="2250" dirty="0"/>
          </a:p>
        </p:txBody>
      </p:sp>
      <p:sp>
        <p:nvSpPr>
          <p:cNvPr id="26" name="Shape 24"/>
          <p:cNvSpPr/>
          <p:nvPr/>
        </p:nvSpPr>
        <p:spPr>
          <a:xfrm>
            <a:off x="9429750" y="7860030"/>
            <a:ext cx="7810500" cy="1569720"/>
          </a:xfrm>
          <a:prstGeom prst="rect">
            <a:avLst/>
          </a:prstGeom>
          <a:solidFill>
            <a:srgbClr val="EE3526"/>
          </a:solidFill>
          <a:ln/>
        </p:spPr>
        <p:txBody>
          <a:bodyPr/>
          <a:lstStyle/>
          <a:p>
            <a:endParaRPr lang="en-GH"/>
          </a:p>
        </p:txBody>
      </p:sp>
      <p:sp>
        <p:nvSpPr>
          <p:cNvPr id="27" name="Text 25"/>
          <p:cNvSpPr/>
          <p:nvPr/>
        </p:nvSpPr>
        <p:spPr>
          <a:xfrm>
            <a:off x="11495544" y="8492490"/>
            <a:ext cx="3678912" cy="342900"/>
          </a:xfrm>
          <a:prstGeom prst="rect">
            <a:avLst/>
          </a:prstGeom>
          <a:noFill/>
          <a:ln/>
        </p:spPr>
        <p:txBody>
          <a:bodyPr wrap="square" lIns="25400" tIns="25400" rIns="25400" bIns="25400" rtlCol="0" anchor="t">
            <a:normAutofit lnSpcReduction="10000"/>
          </a:bodyPr>
          <a:lstStyle/>
          <a:p>
            <a:pPr marL="0" indent="0" algn="ctr">
              <a:buNone/>
            </a:pPr>
            <a:r>
              <a:rPr lang="en-US" sz="2100" b="1" dirty="0">
                <a:solidFill>
                  <a:srgbClr val="FFFFFF"/>
                </a:solidFill>
                <a:latin typeface="Arial" pitchFamily="34" charset="0"/>
                <a:ea typeface="Arial" pitchFamily="34" charset="-122"/>
                <a:cs typeface="Arial" pitchFamily="34" charset="-120"/>
              </a:rPr>
              <a:t>Pick TWO to start this week.</a:t>
            </a:r>
            <a:endParaRPr lang="en-US" sz="2100" dirty="0"/>
          </a:p>
        </p:txBody>
      </p:sp>
      <p:pic>
        <p:nvPicPr>
          <p:cNvPr id="28" name="Picture 27">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705602" y="395097"/>
            <a:ext cx="763058" cy="1025149"/>
          </a:xfrm>
          <a:prstGeom prst="rect">
            <a:avLst/>
          </a:prstGeom>
        </p:spPr>
      </p:pic>
      <p:pic>
        <p:nvPicPr>
          <p:cNvPr id="29" name="Picture 28">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605468" y="426480"/>
            <a:ext cx="2858578" cy="95642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B1A17"/>
        </a:solidFill>
        <a:effectLst/>
      </p:bgPr>
    </p:bg>
    <p:spTree>
      <p:nvGrpSpPr>
        <p:cNvPr id="1" name=""/>
        <p:cNvGrpSpPr/>
        <p:nvPr/>
      </p:nvGrpSpPr>
      <p:grpSpPr>
        <a:xfrm>
          <a:off x="0" y="0"/>
          <a:ext cx="0" cy="0"/>
          <a:chOff x="0" y="0"/>
          <a:chExt cx="0" cy="0"/>
        </a:xfrm>
      </p:grpSpPr>
      <p:sp>
        <p:nvSpPr>
          <p:cNvPr id="2" name="Text 0"/>
          <p:cNvSpPr/>
          <p:nvPr/>
        </p:nvSpPr>
        <p:spPr>
          <a:xfrm>
            <a:off x="1047750" y="3189804"/>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363" dirty="0">
                <a:solidFill>
                  <a:srgbClr val="F6B300"/>
                </a:solidFill>
                <a:latin typeface="Arial" pitchFamily="34" charset="0"/>
                <a:ea typeface="Arial" pitchFamily="34" charset="-122"/>
                <a:cs typeface="Arial" pitchFamily="34" charset="-120"/>
              </a:rPr>
              <a:t>WEEK 7 · WRAP-UP</a:t>
            </a:r>
            <a:endParaRPr lang="en-US" sz="1650" dirty="0"/>
          </a:p>
        </p:txBody>
      </p:sp>
      <p:sp>
        <p:nvSpPr>
          <p:cNvPr id="3" name="Text 1"/>
          <p:cNvSpPr/>
          <p:nvPr/>
        </p:nvSpPr>
        <p:spPr>
          <a:xfrm>
            <a:off x="1047750" y="3776544"/>
            <a:ext cx="14716125" cy="1979533"/>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7800" b="1" kern="0" spc="-156" dirty="0">
                <a:solidFill>
                  <a:srgbClr val="FFFFFF"/>
                </a:solidFill>
                <a:latin typeface="Arial" pitchFamily="34" charset="0"/>
                <a:ea typeface="Arial" pitchFamily="34" charset="-122"/>
                <a:cs typeface="Arial" pitchFamily="34" charset="-120"/>
              </a:rPr>
              <a:t>The internet has no undo button. </a:t>
            </a:r>
            <a:r>
              <a:rPr lang="en-US" sz="7800" b="1" kern="0" spc="-156" dirty="0">
                <a:solidFill>
                  <a:srgbClr val="F6B300"/>
                </a:solidFill>
                <a:latin typeface="Arial" pitchFamily="34" charset="0"/>
                <a:ea typeface="Arial" pitchFamily="34" charset="-122"/>
                <a:cs typeface="Arial" pitchFamily="34" charset="-120"/>
              </a:rPr>
              <a:t>You have a pause button.</a:t>
            </a:r>
            <a:endParaRPr lang="en-US" sz="7800" dirty="0"/>
          </a:p>
        </p:txBody>
      </p:sp>
      <p:sp>
        <p:nvSpPr>
          <p:cNvPr id="4" name="Text 2"/>
          <p:cNvSpPr/>
          <p:nvPr/>
        </p:nvSpPr>
        <p:spPr>
          <a:xfrm>
            <a:off x="1047750" y="6156127"/>
            <a:ext cx="12753975" cy="979170"/>
          </a:xfrm>
          <a:prstGeom prst="rect">
            <a:avLst/>
          </a:prstGeom>
          <a:noFill/>
          <a:ln/>
        </p:spPr>
        <p:txBody>
          <a:bodyPr wrap="square" lIns="25400" tIns="25400" rIns="25400" bIns="25400" rtlCol="0" anchor="t">
            <a:normAutofit fontScale="92500" lnSpcReduction="10000"/>
          </a:bodyPr>
          <a:lstStyle/>
          <a:p>
            <a:pPr marL="0" indent="0" algn="l">
              <a:lnSpc>
                <a:spcPct val="130000"/>
              </a:lnSpc>
              <a:buNone/>
            </a:pPr>
            <a:r>
              <a:rPr lang="en-US" sz="2850" dirty="0">
                <a:solidFill>
                  <a:srgbClr val="FFFFFF">
                    <a:alpha val="70000"/>
                  </a:srgbClr>
                </a:solidFill>
                <a:latin typeface="Arial" pitchFamily="34" charset="0"/>
                <a:ea typeface="Arial" pitchFamily="34" charset="-122"/>
                <a:cs typeface="Arial" pitchFamily="34" charset="-120"/>
              </a:rPr>
              <a:t>Your reputation isn't something you fix later — it's something you're building right now, one post at a time. Protect it.</a:t>
            </a:r>
            <a:endParaRPr lang="en-US" sz="2850" dirty="0"/>
          </a:p>
        </p:txBody>
      </p:sp>
      <p:pic>
        <p:nvPicPr>
          <p:cNvPr id="5" name="Picture 4">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680326" y="707854"/>
            <a:ext cx="763058" cy="1025149"/>
          </a:xfrm>
          <a:prstGeom prst="rect">
            <a:avLst/>
          </a:prstGeom>
        </p:spPr>
      </p:pic>
      <p:pic>
        <p:nvPicPr>
          <p:cNvPr id="6" name="Picture 5">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580192" y="739237"/>
            <a:ext cx="2858578" cy="9564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2116</Words>
  <Application>Microsoft Office PowerPoint</Application>
  <PresentationFormat>Custom</PresentationFormat>
  <Paragraphs>217</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Courier New</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Andy Hayibor</cp:lastModifiedBy>
  <cp:revision>2</cp:revision>
  <dcterms:created xsi:type="dcterms:W3CDTF">2026-06-25T09:52:18Z</dcterms:created>
  <dcterms:modified xsi:type="dcterms:W3CDTF">2026-07-24T11:23:55Z</dcterms:modified>
</cp:coreProperties>
</file>